
<file path=[Content_Types].xml><?xml version="1.0" encoding="utf-8"?>
<Types xmlns="http://schemas.openxmlformats.org/package/2006/content-types">
  <Default Extension="png" ContentType="image/png"/>
  <Default Extension="wmf" ContentType="image/x-wmf"/>
  <Default Extension="jpeg" ContentType="image/jpeg"/>
  <Default Extension="rels" ContentType="application/vnd.openxmlformats-package.relationships+xml"/>
  <Default Extension="xml" ContentType="application/xml"/>
  <Default Extension="mp4" ContentType="video/mp4"/>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9"/>
  </p:notesMasterIdLst>
  <p:sldIdLst>
    <p:sldId id="258" r:id="rId2"/>
    <p:sldId id="259" r:id="rId3"/>
    <p:sldId id="260" r:id="rId4"/>
    <p:sldId id="261" r:id="rId5"/>
    <p:sldId id="284" r:id="rId6"/>
    <p:sldId id="262" r:id="rId7"/>
    <p:sldId id="263" r:id="rId8"/>
    <p:sldId id="265" r:id="rId9"/>
    <p:sldId id="266" r:id="rId10"/>
    <p:sldId id="267" r:id="rId11"/>
    <p:sldId id="268" r:id="rId12"/>
    <p:sldId id="269" r:id="rId13"/>
    <p:sldId id="270" r:id="rId14"/>
    <p:sldId id="285" r:id="rId15"/>
    <p:sldId id="286" r:id="rId16"/>
    <p:sldId id="271" r:id="rId17"/>
    <p:sldId id="272" r:id="rId18"/>
    <p:sldId id="273" r:id="rId19"/>
    <p:sldId id="274" r:id="rId20"/>
    <p:sldId id="275" r:id="rId21"/>
    <p:sldId id="276" r:id="rId22"/>
    <p:sldId id="277" r:id="rId23"/>
    <p:sldId id="278" r:id="rId24"/>
    <p:sldId id="280" r:id="rId25"/>
    <p:sldId id="281" r:id="rId26"/>
    <p:sldId id="282" r:id="rId27"/>
    <p:sldId id="283" r:id="rId28"/>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7013D0E7-B730-46A4-96F1-9A9A6E8116A9}">
          <p14:sldIdLst>
            <p14:sldId id="258"/>
            <p14:sldId id="259"/>
            <p14:sldId id="260"/>
            <p14:sldId id="261"/>
            <p14:sldId id="284"/>
            <p14:sldId id="262"/>
            <p14:sldId id="263"/>
            <p14:sldId id="265"/>
            <p14:sldId id="266"/>
            <p14:sldId id="267"/>
            <p14:sldId id="268"/>
            <p14:sldId id="269"/>
            <p14:sldId id="270"/>
            <p14:sldId id="285"/>
            <p14:sldId id="286"/>
            <p14:sldId id="271"/>
            <p14:sldId id="272"/>
            <p14:sldId id="273"/>
            <p14:sldId id="274"/>
            <p14:sldId id="275"/>
            <p14:sldId id="276"/>
            <p14:sldId id="277"/>
            <p14:sldId id="278"/>
            <p14:sldId id="280"/>
            <p14:sldId id="281"/>
            <p14:sldId id="282"/>
            <p14:sldId id="283"/>
          </p14:sldIdLst>
        </p14:section>
      </p14:sectionLst>
    </p:ex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6452" autoAdjust="0"/>
    <p:restoredTop sz="94660"/>
  </p:normalViewPr>
  <p:slideViewPr>
    <p:cSldViewPr snapToGrid="0">
      <p:cViewPr varScale="1">
        <p:scale>
          <a:sx n="115" d="100"/>
          <a:sy n="115" d="100"/>
        </p:scale>
        <p:origin x="1446" y="10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9618782-7A27-4C09-BA6C-BADC27717016}" type="datetimeFigureOut">
              <a:rPr lang="en-US" smtClean="0"/>
              <a:t>4/24/2015</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A5ACE32-63F7-40F5-B3FA-AACCF2B4BD6E}" type="slidenum">
              <a:rPr lang="en-US" smtClean="0"/>
              <a:t>‹#›</a:t>
            </a:fld>
            <a:endParaRPr lang="en-US"/>
          </a:p>
        </p:txBody>
      </p:sp>
    </p:spTree>
    <p:extLst>
      <p:ext uri="{BB962C8B-B14F-4D97-AF65-F5344CB8AC3E}">
        <p14:creationId xmlns:p14="http://schemas.microsoft.com/office/powerpoint/2010/main" val="20712304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Key points: Try to match</a:t>
            </a:r>
            <a:r>
              <a:rPr lang="en-US" baseline="0" dirty="0" smtClean="0"/>
              <a:t> crystal size to loop </a:t>
            </a:r>
            <a:r>
              <a:rPr lang="en-US" baseline="0" dirty="0" err="1" smtClean="0"/>
              <a:t>aperature</a:t>
            </a:r>
            <a:r>
              <a:rPr lang="en-US" baseline="0" dirty="0" smtClean="0"/>
              <a:t> size. (Always favor a smaller loop, never a larger if it can be avoided). Keep an absolute minimum of oil on your loop, you don’t need much just enough for adhesion. Move your crystals to the edge or out of your oil using a tool before picking with the loop.</a:t>
            </a:r>
            <a:endParaRPr lang="en-US" dirty="0"/>
          </a:p>
        </p:txBody>
      </p:sp>
      <p:sp>
        <p:nvSpPr>
          <p:cNvPr id="4" name="Slide Number Placeholder 3"/>
          <p:cNvSpPr>
            <a:spLocks noGrp="1"/>
          </p:cNvSpPr>
          <p:nvPr>
            <p:ph type="sldNum" sz="quarter" idx="10"/>
          </p:nvPr>
        </p:nvSpPr>
        <p:spPr/>
        <p:txBody>
          <a:bodyPr/>
          <a:lstStyle/>
          <a:p>
            <a:fld id="{BA5ACE32-63F7-40F5-B3FA-AACCF2B4BD6E}" type="slidenum">
              <a:rPr lang="en-US" smtClean="0"/>
              <a:t>3</a:t>
            </a:fld>
            <a:endParaRPr lang="en-US"/>
          </a:p>
        </p:txBody>
      </p:sp>
    </p:spTree>
    <p:extLst>
      <p:ext uri="{BB962C8B-B14F-4D97-AF65-F5344CB8AC3E}">
        <p14:creationId xmlns:p14="http://schemas.microsoft.com/office/powerpoint/2010/main" val="176055217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A5ACE32-63F7-40F5-B3FA-AACCF2B4BD6E}" type="slidenum">
              <a:rPr lang="en-US" smtClean="0"/>
              <a:t>12</a:t>
            </a:fld>
            <a:endParaRPr lang="en-US"/>
          </a:p>
        </p:txBody>
      </p:sp>
    </p:spTree>
    <p:extLst>
      <p:ext uri="{BB962C8B-B14F-4D97-AF65-F5344CB8AC3E}">
        <p14:creationId xmlns:p14="http://schemas.microsoft.com/office/powerpoint/2010/main" val="256615543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Order of events here:</a:t>
            </a:r>
            <a:r>
              <a:rPr lang="en-US" baseline="0" dirty="0" smtClean="0"/>
              <a:t> 1. Check the default options in Refinement Options and Integration Options are set properly. 2. Integrate non-fast scans together to a reasonably high resolution (don’t accidently trim data by not setting the resolution high enough) 3. Process integrated data through </a:t>
            </a:r>
            <a:r>
              <a:rPr lang="en-US" baseline="0" dirty="0" err="1" smtClean="0"/>
              <a:t>sadabs</a:t>
            </a:r>
            <a:r>
              <a:rPr lang="en-US" baseline="0" dirty="0" smtClean="0"/>
              <a:t> (as triclinic) to XPREP and determine the true resolution based on </a:t>
            </a:r>
            <a:r>
              <a:rPr lang="en-US" baseline="0" dirty="0" err="1" smtClean="0"/>
              <a:t>Rmerge</a:t>
            </a:r>
            <a:r>
              <a:rPr lang="en-US" baseline="0" dirty="0" smtClean="0"/>
              <a:t> statistics (see slide further down). 4. Import the _0m.p4p file back into APEX2 and update the resolution to the new resolution and integrate again. 5. Reimport the _0m.p4p file and run one more integration. 5. Delete the runs from the run list, and “Find runs” and add back the fast scan(s). Rename the output filename for the fast scan to identify it and prevent overwriting of your _0m.p4p file. (I suggest adding a p or an f to the end of the filename before the .raw (i.e. data_01.raw -&gt; data_01p.raw). 6. Open integration options and click more, change the algorithm to Wide Frame, and change the background update scaling factor to 0.5. Run the integration one last time. </a:t>
            </a:r>
            <a:endParaRPr lang="en-US" dirty="0"/>
          </a:p>
        </p:txBody>
      </p:sp>
      <p:sp>
        <p:nvSpPr>
          <p:cNvPr id="4" name="Slide Number Placeholder 3"/>
          <p:cNvSpPr>
            <a:spLocks noGrp="1"/>
          </p:cNvSpPr>
          <p:nvPr>
            <p:ph type="sldNum" sz="quarter" idx="10"/>
          </p:nvPr>
        </p:nvSpPr>
        <p:spPr/>
        <p:txBody>
          <a:bodyPr/>
          <a:lstStyle/>
          <a:p>
            <a:fld id="{BA5ACE32-63F7-40F5-B3FA-AACCF2B4BD6E}" type="slidenum">
              <a:rPr lang="en-US" smtClean="0"/>
              <a:t>13</a:t>
            </a:fld>
            <a:endParaRPr lang="en-US"/>
          </a:p>
        </p:txBody>
      </p:sp>
    </p:spTree>
    <p:extLst>
      <p:ext uri="{BB962C8B-B14F-4D97-AF65-F5344CB8AC3E}">
        <p14:creationId xmlns:p14="http://schemas.microsoft.com/office/powerpoint/2010/main" val="204188308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Make sure to set the constrain</a:t>
            </a:r>
            <a:r>
              <a:rPr lang="en-US" baseline="0" dirty="0" smtClean="0"/>
              <a:t> metric symmetry to Triclinic. If you are having troubles with your integration (i.e. the box size is getting very large, or the correlation runs away at different areas, or it just plain quits in the middle of a run.) you can try lowering the frequency of images (to chase a moving crystal) or disabling the box size refinement (to handle overly streaky data).</a:t>
            </a:r>
            <a:endParaRPr lang="en-US" dirty="0"/>
          </a:p>
        </p:txBody>
      </p:sp>
      <p:sp>
        <p:nvSpPr>
          <p:cNvPr id="4" name="Slide Number Placeholder 3"/>
          <p:cNvSpPr>
            <a:spLocks noGrp="1"/>
          </p:cNvSpPr>
          <p:nvPr>
            <p:ph type="sldNum" sz="quarter" idx="10"/>
          </p:nvPr>
        </p:nvSpPr>
        <p:spPr/>
        <p:txBody>
          <a:bodyPr/>
          <a:lstStyle/>
          <a:p>
            <a:fld id="{BA5ACE32-63F7-40F5-B3FA-AACCF2B4BD6E}" type="slidenum">
              <a:rPr lang="en-US" smtClean="0"/>
              <a:t>15</a:t>
            </a:fld>
            <a:endParaRPr lang="en-US"/>
          </a:p>
        </p:txBody>
      </p:sp>
    </p:spTree>
    <p:extLst>
      <p:ext uri="{BB962C8B-B14F-4D97-AF65-F5344CB8AC3E}">
        <p14:creationId xmlns:p14="http://schemas.microsoft.com/office/powerpoint/2010/main" val="160643208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a:t>
            </a:r>
            <a:r>
              <a:rPr lang="en-US" baseline="0" dirty="0" smtClean="0"/>
              <a:t> defaults in APEX 2 for the “Intensity/Sigma Lower Limit…” and “Intensity/Sigma Upper Limit” are 10 and 8 respectively. When utilizing the PHOTON one should reduce these to 8 and 6. If your data is exceptionally weak, you can try making other adjustments to these values. They affect which spots to use to determine spot shape, and also which method for intensity calculation to use based on I/sigma. You also might find with some detectors and some datasets that the Blend Profiles may help. (i.e. if you have a lot of frames that have very </a:t>
            </a:r>
            <a:r>
              <a:rPr lang="en-US" baseline="0" dirty="0" err="1" smtClean="0"/>
              <a:t>very</a:t>
            </a:r>
            <a:r>
              <a:rPr lang="en-US" baseline="0" dirty="0" smtClean="0"/>
              <a:t> intense reflections in one area and very weak in another area.) Make sure to switch to Wide Frame and change the background scaling factor to 0.5 if your runs have scan widths &gt; 2.</a:t>
            </a:r>
            <a:endParaRPr lang="en-US" dirty="0"/>
          </a:p>
        </p:txBody>
      </p:sp>
      <p:sp>
        <p:nvSpPr>
          <p:cNvPr id="4" name="Slide Number Placeholder 3"/>
          <p:cNvSpPr>
            <a:spLocks noGrp="1"/>
          </p:cNvSpPr>
          <p:nvPr>
            <p:ph type="sldNum" sz="quarter" idx="10"/>
          </p:nvPr>
        </p:nvSpPr>
        <p:spPr/>
        <p:txBody>
          <a:bodyPr/>
          <a:lstStyle/>
          <a:p>
            <a:fld id="{BA5ACE32-63F7-40F5-B3FA-AACCF2B4BD6E}" type="slidenum">
              <a:rPr lang="en-US" smtClean="0"/>
              <a:t>16</a:t>
            </a:fld>
            <a:endParaRPr lang="en-US"/>
          </a:p>
        </p:txBody>
      </p:sp>
    </p:spTree>
    <p:extLst>
      <p:ext uri="{BB962C8B-B14F-4D97-AF65-F5344CB8AC3E}">
        <p14:creationId xmlns:p14="http://schemas.microsoft.com/office/powerpoint/2010/main" val="124041890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You can also cut bad frames out if you have the luxury</a:t>
            </a:r>
            <a:r>
              <a:rPr lang="en-US" baseline="0" dirty="0" smtClean="0"/>
              <a:t> of removing data. To do this, drag the cursor along one of the plots to get a reading of the frame where a problem begins and ends. Then in your run list during the integration setup, split that run into two runs. (i.e. if the problem is in Data_01, and occurs at frame 70 and ends at frame 110. Split your Data_01 into two integration runs, one starting at Data_01_0001.sfrm and continuing for 70 frames. The other start at Data_01_0110.sfrm, and then right click on the numbers on the left side of the table and choose “count images” for it to input the correct number of frames to the end.) This will generate a data_01a and data_01b.raw output files.</a:t>
            </a:r>
            <a:endParaRPr lang="en-US" dirty="0"/>
          </a:p>
        </p:txBody>
      </p:sp>
      <p:sp>
        <p:nvSpPr>
          <p:cNvPr id="4" name="Slide Number Placeholder 3"/>
          <p:cNvSpPr>
            <a:spLocks noGrp="1"/>
          </p:cNvSpPr>
          <p:nvPr>
            <p:ph type="sldNum" sz="quarter" idx="10"/>
          </p:nvPr>
        </p:nvSpPr>
        <p:spPr/>
        <p:txBody>
          <a:bodyPr/>
          <a:lstStyle/>
          <a:p>
            <a:fld id="{BA5ACE32-63F7-40F5-B3FA-AACCF2B4BD6E}" type="slidenum">
              <a:rPr lang="en-US" smtClean="0"/>
              <a:t>17</a:t>
            </a:fld>
            <a:endParaRPr lang="en-US"/>
          </a:p>
        </p:txBody>
      </p:sp>
    </p:spTree>
    <p:extLst>
      <p:ext uri="{BB962C8B-B14F-4D97-AF65-F5344CB8AC3E}">
        <p14:creationId xmlns:p14="http://schemas.microsoft.com/office/powerpoint/2010/main" val="383936834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Make sure to adjust the restrain</a:t>
            </a:r>
            <a:r>
              <a:rPr lang="en-US" baseline="0" dirty="0" smtClean="0"/>
              <a:t> </a:t>
            </a:r>
            <a:r>
              <a:rPr lang="en-US" baseline="0" dirty="0" err="1" smtClean="0"/>
              <a:t>esd</a:t>
            </a:r>
            <a:r>
              <a:rPr lang="en-US" baseline="0" dirty="0" smtClean="0"/>
              <a:t> for scale factors and absorption type if you have strong absorbers or heavy metals. Recommend restraint </a:t>
            </a:r>
            <a:r>
              <a:rPr lang="en-US" baseline="0" dirty="0" err="1" smtClean="0"/>
              <a:t>esd</a:t>
            </a:r>
            <a:r>
              <a:rPr lang="en-US" baseline="0" dirty="0" smtClean="0"/>
              <a:t>: 0.02. </a:t>
            </a:r>
            <a:r>
              <a:rPr lang="en-US" baseline="0" dirty="0" smtClean="0"/>
              <a:t>Make sure to keep note of the max and min transmission values, as these will be necessary for your </a:t>
            </a:r>
            <a:r>
              <a:rPr lang="en-US" baseline="0" dirty="0" err="1" smtClean="0"/>
              <a:t>cif</a:t>
            </a:r>
            <a:r>
              <a:rPr lang="en-US" baseline="0" dirty="0" smtClean="0"/>
              <a:t> file later.</a:t>
            </a:r>
            <a:endParaRPr lang="en-US" dirty="0" smtClean="0"/>
          </a:p>
          <a:p>
            <a:endParaRPr lang="en-US" dirty="0"/>
          </a:p>
        </p:txBody>
      </p:sp>
      <p:sp>
        <p:nvSpPr>
          <p:cNvPr id="4" name="Slide Number Placeholder 3"/>
          <p:cNvSpPr>
            <a:spLocks noGrp="1"/>
          </p:cNvSpPr>
          <p:nvPr>
            <p:ph type="sldNum" sz="quarter" idx="10"/>
          </p:nvPr>
        </p:nvSpPr>
        <p:spPr/>
        <p:txBody>
          <a:bodyPr/>
          <a:lstStyle/>
          <a:p>
            <a:fld id="{BA5ACE32-63F7-40F5-B3FA-AACCF2B4BD6E}" type="slidenum">
              <a:rPr lang="en-US" smtClean="0"/>
              <a:t>19</a:t>
            </a:fld>
            <a:endParaRPr lang="en-US"/>
          </a:p>
        </p:txBody>
      </p:sp>
    </p:spTree>
    <p:extLst>
      <p:ext uri="{BB962C8B-B14F-4D97-AF65-F5344CB8AC3E}">
        <p14:creationId xmlns:p14="http://schemas.microsoft.com/office/powerpoint/2010/main" val="414384112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 recommend running </a:t>
            </a:r>
            <a:r>
              <a:rPr lang="en-US" dirty="0" err="1" smtClean="0"/>
              <a:t>sadabs</a:t>
            </a:r>
            <a:r>
              <a:rPr lang="en-US" dirty="0" smtClean="0"/>
              <a:t> from the command</a:t>
            </a:r>
            <a:r>
              <a:rPr lang="en-US" baseline="0" dirty="0" smtClean="0"/>
              <a:t> line over using the GUI. It is required for good synchrotron data processing. Make sure to answer “YES” for angle of incidence correction when using synchrotron data or if you have extremely intense reflections. Make sure to keep note of the max and min transmission values, as these will be necessary for your </a:t>
            </a:r>
            <a:r>
              <a:rPr lang="en-US" baseline="0" dirty="0" err="1" smtClean="0"/>
              <a:t>cif</a:t>
            </a:r>
            <a:r>
              <a:rPr lang="en-US" baseline="0" dirty="0" smtClean="0"/>
              <a:t> file later. To run </a:t>
            </a:r>
            <a:r>
              <a:rPr lang="en-US" baseline="0" dirty="0" err="1" smtClean="0"/>
              <a:t>sadabs</a:t>
            </a:r>
            <a:r>
              <a:rPr lang="en-US" baseline="0" dirty="0" smtClean="0"/>
              <a:t> from command line, navigate to your work folder and type “</a:t>
            </a:r>
            <a:r>
              <a:rPr lang="en-US" baseline="0" dirty="0" err="1" smtClean="0"/>
              <a:t>sadabs</a:t>
            </a:r>
            <a:r>
              <a:rPr lang="en-US" baseline="0" dirty="0" smtClean="0"/>
              <a:t>”.</a:t>
            </a:r>
            <a:endParaRPr lang="en-US" dirty="0"/>
          </a:p>
        </p:txBody>
      </p:sp>
      <p:sp>
        <p:nvSpPr>
          <p:cNvPr id="4" name="Slide Number Placeholder 3"/>
          <p:cNvSpPr>
            <a:spLocks noGrp="1"/>
          </p:cNvSpPr>
          <p:nvPr>
            <p:ph type="sldNum" sz="quarter" idx="10"/>
          </p:nvPr>
        </p:nvSpPr>
        <p:spPr/>
        <p:txBody>
          <a:bodyPr/>
          <a:lstStyle/>
          <a:p>
            <a:fld id="{BA5ACE32-63F7-40F5-B3FA-AACCF2B4BD6E}" type="slidenum">
              <a:rPr lang="en-US" smtClean="0"/>
              <a:t>20</a:t>
            </a:fld>
            <a:endParaRPr lang="en-US"/>
          </a:p>
        </p:txBody>
      </p:sp>
    </p:spTree>
    <p:extLst>
      <p:ext uri="{BB962C8B-B14F-4D97-AF65-F5344CB8AC3E}">
        <p14:creationId xmlns:p14="http://schemas.microsoft.com/office/powerpoint/2010/main" val="219587954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A5ACE32-63F7-40F5-B3FA-AACCF2B4BD6E}" type="slidenum">
              <a:rPr lang="en-US" smtClean="0"/>
              <a:t>22</a:t>
            </a:fld>
            <a:endParaRPr lang="en-US"/>
          </a:p>
        </p:txBody>
      </p:sp>
    </p:spTree>
    <p:extLst>
      <p:ext uri="{BB962C8B-B14F-4D97-AF65-F5344CB8AC3E}">
        <p14:creationId xmlns:p14="http://schemas.microsoft.com/office/powerpoint/2010/main" val="142238781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If data</a:t>
            </a:r>
            <a:r>
              <a:rPr lang="en-US" baseline="0" dirty="0" smtClean="0"/>
              <a:t> quality is poor and an initial solution is difficult with XT try some of these flags from the command line. One thing to try is lowering your employed resolution (-d flag) and increasing or decreasing the calculated data resolution (-e) (i.e. try –d1.3 –e1.0 to trim your data to 1.3 and calculate data to 1.0) this calculated data is random, not real, it was found that this often gives a better starting place than trying to calculate the real values.</a:t>
            </a:r>
            <a:endParaRPr lang="en-US" dirty="0"/>
          </a:p>
        </p:txBody>
      </p:sp>
      <p:sp>
        <p:nvSpPr>
          <p:cNvPr id="4" name="Slide Number Placeholder 3"/>
          <p:cNvSpPr>
            <a:spLocks noGrp="1"/>
          </p:cNvSpPr>
          <p:nvPr>
            <p:ph type="sldNum" sz="quarter" idx="10"/>
          </p:nvPr>
        </p:nvSpPr>
        <p:spPr/>
        <p:txBody>
          <a:bodyPr/>
          <a:lstStyle/>
          <a:p>
            <a:fld id="{BA5ACE32-63F7-40F5-B3FA-AACCF2B4BD6E}" type="slidenum">
              <a:rPr lang="en-US" smtClean="0"/>
              <a:t>25</a:t>
            </a:fld>
            <a:endParaRPr lang="en-US"/>
          </a:p>
        </p:txBody>
      </p:sp>
    </p:spTree>
    <p:extLst>
      <p:ext uri="{BB962C8B-B14F-4D97-AF65-F5344CB8AC3E}">
        <p14:creationId xmlns:p14="http://schemas.microsoft.com/office/powerpoint/2010/main" val="78784522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Make sure</a:t>
            </a:r>
            <a:r>
              <a:rPr lang="en-US" baseline="0" dirty="0" smtClean="0"/>
              <a:t> to look at all of the solutions provided by XT, not just the first. Convince yourself which is the correct.</a:t>
            </a:r>
            <a:endParaRPr lang="en-US" dirty="0"/>
          </a:p>
        </p:txBody>
      </p:sp>
      <p:sp>
        <p:nvSpPr>
          <p:cNvPr id="4" name="Slide Number Placeholder 3"/>
          <p:cNvSpPr>
            <a:spLocks noGrp="1"/>
          </p:cNvSpPr>
          <p:nvPr>
            <p:ph type="sldNum" sz="quarter" idx="10"/>
          </p:nvPr>
        </p:nvSpPr>
        <p:spPr/>
        <p:txBody>
          <a:bodyPr/>
          <a:lstStyle/>
          <a:p>
            <a:fld id="{BA5ACE32-63F7-40F5-B3FA-AACCF2B4BD6E}" type="slidenum">
              <a:rPr lang="en-US" smtClean="0"/>
              <a:t>26</a:t>
            </a:fld>
            <a:endParaRPr lang="en-US"/>
          </a:p>
        </p:txBody>
      </p:sp>
    </p:spTree>
    <p:extLst>
      <p:ext uri="{BB962C8B-B14F-4D97-AF65-F5344CB8AC3E}">
        <p14:creationId xmlns:p14="http://schemas.microsoft.com/office/powerpoint/2010/main" val="254454193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More oil = higher background.</a:t>
            </a:r>
            <a:r>
              <a:rPr lang="en-US" baseline="0" dirty="0" smtClean="0"/>
              <a:t> In the low-angle the background can be high enough to dwarf reflections and makes it difficult to get good statistics. If you need to work in a high background situation (i.e. in a capillary, in solvent, in epoxy) you can help smooth out the background by collecting with the detector further back. Because scattering drops off with distance, your amorphous background will drop off faster than your diffraction.</a:t>
            </a:r>
            <a:endParaRPr lang="en-US" dirty="0"/>
          </a:p>
        </p:txBody>
      </p:sp>
      <p:sp>
        <p:nvSpPr>
          <p:cNvPr id="4" name="Slide Number Placeholder 3"/>
          <p:cNvSpPr>
            <a:spLocks noGrp="1"/>
          </p:cNvSpPr>
          <p:nvPr>
            <p:ph type="sldNum" sz="quarter" idx="10"/>
          </p:nvPr>
        </p:nvSpPr>
        <p:spPr/>
        <p:txBody>
          <a:bodyPr/>
          <a:lstStyle/>
          <a:p>
            <a:fld id="{BA5ACE32-63F7-40F5-B3FA-AACCF2B4BD6E}" type="slidenum">
              <a:rPr lang="en-US" smtClean="0"/>
              <a:t>4</a:t>
            </a:fld>
            <a:endParaRPr lang="en-US"/>
          </a:p>
        </p:txBody>
      </p:sp>
    </p:spTree>
    <p:extLst>
      <p:ext uri="{BB962C8B-B14F-4D97-AF65-F5344CB8AC3E}">
        <p14:creationId xmlns:p14="http://schemas.microsoft.com/office/powerpoint/2010/main" val="307853727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A5ACE32-63F7-40F5-B3FA-AACCF2B4BD6E}" type="slidenum">
              <a:rPr lang="en-US" smtClean="0"/>
              <a:t>27</a:t>
            </a:fld>
            <a:endParaRPr lang="en-US"/>
          </a:p>
        </p:txBody>
      </p:sp>
    </p:spTree>
    <p:extLst>
      <p:ext uri="{BB962C8B-B14F-4D97-AF65-F5344CB8AC3E}">
        <p14:creationId xmlns:p14="http://schemas.microsoft.com/office/powerpoint/2010/main" val="151701786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high background problem is clearly</a:t>
            </a:r>
            <a:r>
              <a:rPr lang="en-US" baseline="0" dirty="0" smtClean="0"/>
              <a:t> demonstrated when looking at the average intensity on a frame during integration.</a:t>
            </a:r>
            <a:endParaRPr lang="en-US" dirty="0"/>
          </a:p>
        </p:txBody>
      </p:sp>
      <p:sp>
        <p:nvSpPr>
          <p:cNvPr id="4" name="Slide Number Placeholder 3"/>
          <p:cNvSpPr>
            <a:spLocks noGrp="1"/>
          </p:cNvSpPr>
          <p:nvPr>
            <p:ph type="sldNum" sz="quarter" idx="10"/>
          </p:nvPr>
        </p:nvSpPr>
        <p:spPr/>
        <p:txBody>
          <a:bodyPr/>
          <a:lstStyle/>
          <a:p>
            <a:fld id="{BA5ACE32-63F7-40F5-B3FA-AACCF2B4BD6E}" type="slidenum">
              <a:rPr lang="en-US" smtClean="0"/>
              <a:t>5</a:t>
            </a:fld>
            <a:endParaRPr lang="en-US"/>
          </a:p>
        </p:txBody>
      </p:sp>
    </p:spTree>
    <p:extLst>
      <p:ext uri="{BB962C8B-B14F-4D97-AF65-F5344CB8AC3E}">
        <p14:creationId xmlns:p14="http://schemas.microsoft.com/office/powerpoint/2010/main" val="407534125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Collecting a full sphere of data is relatively easy.</a:t>
            </a:r>
            <a:r>
              <a:rPr lang="en-US" baseline="0" dirty="0" smtClean="0"/>
              <a:t> This strategy is a good starting place, and will need to be adjusted if there is desire for higher resolution (i.e. &gt; 0.6), if there is a need for higher redundancy, or if data is collected with a different detector distance. Adjustment of both the Time and Width of scans can be an effective means of adjusting both spot intensity as well as data collection time. Lastly, the “First run” box is not a number representing where in the list of runs to begin. It is a number representing what to label the first run that does begin. The “active” column is used to pick and choose runs and determine the starting place. (i.e. in the above example, line 2 is set to “No” the scan will begin at line 3, but this scan will be called “dataRT_01” not “dataRT_03”)</a:t>
            </a:r>
          </a:p>
        </p:txBody>
      </p:sp>
      <p:sp>
        <p:nvSpPr>
          <p:cNvPr id="4" name="Slide Number Placeholder 3"/>
          <p:cNvSpPr>
            <a:spLocks noGrp="1"/>
          </p:cNvSpPr>
          <p:nvPr>
            <p:ph type="sldNum" sz="quarter" idx="10"/>
          </p:nvPr>
        </p:nvSpPr>
        <p:spPr/>
        <p:txBody>
          <a:bodyPr/>
          <a:lstStyle/>
          <a:p>
            <a:fld id="{BA5ACE32-63F7-40F5-B3FA-AACCF2B4BD6E}" type="slidenum">
              <a:rPr lang="en-US" smtClean="0"/>
              <a:t>6</a:t>
            </a:fld>
            <a:endParaRPr lang="en-US"/>
          </a:p>
        </p:txBody>
      </p:sp>
    </p:spTree>
    <p:extLst>
      <p:ext uri="{BB962C8B-B14F-4D97-AF65-F5344CB8AC3E}">
        <p14:creationId xmlns:p14="http://schemas.microsoft.com/office/powerpoint/2010/main" val="123485158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Symmetry effects</a:t>
            </a:r>
            <a:r>
              <a:rPr lang="en-US" baseline="0" dirty="0" smtClean="0"/>
              <a:t> how much data is required to be collected for completeness and redundancy.  Higher symmetry = less necessary unique data; however, if you do not confidently know the symmetry of your system (i.e. have not done a refinement on it already) then you should assume it is triclinic and collect a full sphere. This gives you the luxury of throwing data away and prevents having to recollect because you didn’t collect enough data the first time.</a:t>
            </a:r>
            <a:endParaRPr lang="en-US" dirty="0"/>
          </a:p>
        </p:txBody>
      </p:sp>
      <p:sp>
        <p:nvSpPr>
          <p:cNvPr id="4" name="Slide Number Placeholder 3"/>
          <p:cNvSpPr>
            <a:spLocks noGrp="1"/>
          </p:cNvSpPr>
          <p:nvPr>
            <p:ph type="sldNum" sz="quarter" idx="10"/>
          </p:nvPr>
        </p:nvSpPr>
        <p:spPr/>
        <p:txBody>
          <a:bodyPr/>
          <a:lstStyle/>
          <a:p>
            <a:fld id="{BA5ACE32-63F7-40F5-B3FA-AACCF2B4BD6E}" type="slidenum">
              <a:rPr lang="en-US" smtClean="0"/>
              <a:t>7</a:t>
            </a:fld>
            <a:endParaRPr lang="en-US"/>
          </a:p>
        </p:txBody>
      </p:sp>
    </p:spTree>
    <p:extLst>
      <p:ext uri="{BB962C8B-B14F-4D97-AF65-F5344CB8AC3E}">
        <p14:creationId xmlns:p14="http://schemas.microsoft.com/office/powerpoint/2010/main" val="143795782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Unit cell determination essentially scans through the</a:t>
            </a:r>
            <a:r>
              <a:rPr lang="en-US" baseline="0" dirty="0" smtClean="0"/>
              <a:t> images and selects spots which are above a user defined intensity/background threshold, it then utilizes the positions of these reflections to determine unit cell lattice parameters and lattice symmetry.</a:t>
            </a:r>
            <a:endParaRPr lang="en-US" dirty="0"/>
          </a:p>
        </p:txBody>
      </p:sp>
      <p:sp>
        <p:nvSpPr>
          <p:cNvPr id="4" name="Slide Number Placeholder 3"/>
          <p:cNvSpPr>
            <a:spLocks noGrp="1"/>
          </p:cNvSpPr>
          <p:nvPr>
            <p:ph type="sldNum" sz="quarter" idx="10"/>
          </p:nvPr>
        </p:nvSpPr>
        <p:spPr/>
        <p:txBody>
          <a:bodyPr/>
          <a:lstStyle/>
          <a:p>
            <a:fld id="{BA5ACE32-63F7-40F5-B3FA-AACCF2B4BD6E}" type="slidenum">
              <a:rPr lang="en-US" smtClean="0"/>
              <a:t>8</a:t>
            </a:fld>
            <a:endParaRPr lang="en-US"/>
          </a:p>
        </p:txBody>
      </p:sp>
    </p:spTree>
    <p:extLst>
      <p:ext uri="{BB962C8B-B14F-4D97-AF65-F5344CB8AC3E}">
        <p14:creationId xmlns:p14="http://schemas.microsoft.com/office/powerpoint/2010/main" val="362129992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Make sure to choose an I/sigma of low</a:t>
            </a:r>
            <a:r>
              <a:rPr lang="en-US" baseline="0" dirty="0" smtClean="0"/>
              <a:t> enough, such that important weak reflections are not overlooked. Do not choose one so low that noise is harvested. Also, make sure not to harvest from the fast scans, as the width of these frames makes it difficult to accurately determine spot positions. It is recommended to harvest from one run (ideally the on-axis, 2-theta=0 run) so if there are issues (i.e. twinning) you aren’t viewing inconsistencies between runs when trying to visualize the reflections in RLATT.</a:t>
            </a:r>
            <a:endParaRPr lang="en-US" dirty="0"/>
          </a:p>
        </p:txBody>
      </p:sp>
      <p:sp>
        <p:nvSpPr>
          <p:cNvPr id="4" name="Slide Number Placeholder 3"/>
          <p:cNvSpPr>
            <a:spLocks noGrp="1"/>
          </p:cNvSpPr>
          <p:nvPr>
            <p:ph type="sldNum" sz="quarter" idx="10"/>
          </p:nvPr>
        </p:nvSpPr>
        <p:spPr/>
        <p:txBody>
          <a:bodyPr/>
          <a:lstStyle/>
          <a:p>
            <a:fld id="{BA5ACE32-63F7-40F5-B3FA-AACCF2B4BD6E}" type="slidenum">
              <a:rPr lang="en-US" smtClean="0"/>
              <a:t>9</a:t>
            </a:fld>
            <a:endParaRPr lang="en-US"/>
          </a:p>
        </p:txBody>
      </p:sp>
    </p:spTree>
    <p:extLst>
      <p:ext uri="{BB962C8B-B14F-4D97-AF65-F5344CB8AC3E}">
        <p14:creationId xmlns:p14="http://schemas.microsoft.com/office/powerpoint/2010/main" val="290438599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 example shows a very good reflections fit</a:t>
            </a:r>
            <a:r>
              <a:rPr lang="en-US" baseline="0" dirty="0" smtClean="0"/>
              <a:t> (&gt;90%) however many more predicted spots than observed spots. This is a red flag.</a:t>
            </a:r>
            <a:endParaRPr lang="en-US" dirty="0"/>
          </a:p>
        </p:txBody>
      </p:sp>
      <p:sp>
        <p:nvSpPr>
          <p:cNvPr id="4" name="Slide Number Placeholder 3"/>
          <p:cNvSpPr>
            <a:spLocks noGrp="1"/>
          </p:cNvSpPr>
          <p:nvPr>
            <p:ph type="sldNum" sz="quarter" idx="10"/>
          </p:nvPr>
        </p:nvSpPr>
        <p:spPr/>
        <p:txBody>
          <a:bodyPr/>
          <a:lstStyle/>
          <a:p>
            <a:fld id="{BA5ACE32-63F7-40F5-B3FA-AACCF2B4BD6E}" type="slidenum">
              <a:rPr lang="en-US" smtClean="0"/>
              <a:t>10</a:t>
            </a:fld>
            <a:endParaRPr lang="en-US"/>
          </a:p>
        </p:txBody>
      </p:sp>
    </p:spTree>
    <p:extLst>
      <p:ext uri="{BB962C8B-B14F-4D97-AF65-F5344CB8AC3E}">
        <p14:creationId xmlns:p14="http://schemas.microsoft.com/office/powerpoint/2010/main" val="318705535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Explore</a:t>
            </a:r>
            <a:r>
              <a:rPr lang="en-US" baseline="0" dirty="0" smtClean="0"/>
              <a:t> RLATT. Check the “RLATT” menu at the top and go through the different subsections to see what they do. Some can be really useful. If you click on the help tool, you can then click on various boxes and sections to see what they are for. If you click with the help tool in any blank space between section frames, you’ll get the keyboard commands window to pop up and makes navigating RLATT much easier.</a:t>
            </a:r>
            <a:endParaRPr lang="en-US" dirty="0"/>
          </a:p>
        </p:txBody>
      </p:sp>
      <p:sp>
        <p:nvSpPr>
          <p:cNvPr id="4" name="Slide Number Placeholder 3"/>
          <p:cNvSpPr>
            <a:spLocks noGrp="1"/>
          </p:cNvSpPr>
          <p:nvPr>
            <p:ph type="sldNum" sz="quarter" idx="10"/>
          </p:nvPr>
        </p:nvSpPr>
        <p:spPr/>
        <p:txBody>
          <a:bodyPr/>
          <a:lstStyle/>
          <a:p>
            <a:fld id="{BA5ACE32-63F7-40F5-B3FA-AACCF2B4BD6E}" type="slidenum">
              <a:rPr lang="en-US" smtClean="0"/>
              <a:t>11</a:t>
            </a:fld>
            <a:endParaRPr lang="en-US"/>
          </a:p>
        </p:txBody>
      </p:sp>
    </p:spTree>
    <p:extLst>
      <p:ext uri="{BB962C8B-B14F-4D97-AF65-F5344CB8AC3E}">
        <p14:creationId xmlns:p14="http://schemas.microsoft.com/office/powerpoint/2010/main" val="40027980"/>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pic>
        <p:nvPicPr>
          <p:cNvPr id="4" name="Picture 4" descr="Header_Footer_BES_CR-01-1"/>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7938" y="152400"/>
            <a:ext cx="7840662" cy="825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ctrTitle"/>
          </p:nvPr>
        </p:nvSpPr>
        <p:spPr>
          <a:xfrm>
            <a:off x="685800" y="2130427"/>
            <a:ext cx="7772400" cy="1470025"/>
          </a:xfrm>
          <a:prstGeom prst="rect">
            <a:avLst/>
          </a:prstGeo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extLst>
      <p:ext uri="{BB962C8B-B14F-4D97-AF65-F5344CB8AC3E}">
        <p14:creationId xmlns:p14="http://schemas.microsoft.com/office/powerpoint/2010/main" val="3450620457"/>
      </p:ext>
    </p:extLst>
  </p:cSld>
  <p:clrMapOvr>
    <a:masterClrMapping/>
  </p:clrMapOvr>
  <p:transition/>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Slide1">
    <p:spTree>
      <p:nvGrpSpPr>
        <p:cNvPr id="1" name=""/>
        <p:cNvGrpSpPr/>
        <p:nvPr/>
      </p:nvGrpSpPr>
      <p:grpSpPr>
        <a:xfrm>
          <a:off x="0" y="0"/>
          <a:ext cx="0" cy="0"/>
          <a:chOff x="0" y="0"/>
          <a:chExt cx="0" cy="0"/>
        </a:xfrm>
      </p:grpSpPr>
      <p:sp>
        <p:nvSpPr>
          <p:cNvPr id="2" name="Title 1"/>
          <p:cNvSpPr>
            <a:spLocks noGrp="1"/>
          </p:cNvSpPr>
          <p:nvPr>
            <p:ph type="title"/>
          </p:nvPr>
        </p:nvSpPr>
        <p:spPr>
          <a:xfrm>
            <a:off x="683355" y="365126"/>
            <a:ext cx="7886700" cy="408598"/>
          </a:xfrm>
          <a:prstGeom prst="rect">
            <a:avLst/>
          </a:prstGeom>
        </p:spPr>
        <p:txBody>
          <a:bodyPr/>
          <a:lstStyle>
            <a:lvl1pPr algn="l">
              <a:defRPr sz="2400">
                <a:solidFill>
                  <a:srgbClr val="0070C0"/>
                </a:solidFill>
                <a:latin typeface="Arial Bold" panose="020B0704020202020204" pitchFamily="34" charset="0"/>
                <a:cs typeface="Arial Bold" panose="020B0704020202020204" pitchFamily="34" charset="0"/>
              </a:defRPr>
            </a:lvl1pPr>
          </a:lstStyle>
          <a:p>
            <a:r>
              <a:rPr lang="en-US" dirty="0" smtClean="0"/>
              <a:t>Click to edit Master title style</a:t>
            </a:r>
            <a:endParaRPr lang="en-US" dirty="0"/>
          </a:p>
        </p:txBody>
      </p:sp>
      <p:sp>
        <p:nvSpPr>
          <p:cNvPr id="4" name="Content Placeholder 3"/>
          <p:cNvSpPr>
            <a:spLocks noGrp="1"/>
          </p:cNvSpPr>
          <p:nvPr>
            <p:ph sz="quarter" idx="10"/>
          </p:nvPr>
        </p:nvSpPr>
        <p:spPr>
          <a:xfrm>
            <a:off x="468313" y="1109663"/>
            <a:ext cx="8355012" cy="5040312"/>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754722383"/>
      </p:ext>
    </p:extLst>
  </p:cSld>
  <p:clrMapOvr>
    <a:masterClrMapping/>
  </p:clrMapOvr>
  <p:transition/>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3.png"/><Relationship Id="rId5" Type="http://schemas.openxmlformats.org/officeDocument/2006/relationships/image" Target="../media/image2.png"/><Relationship Id="rId4" Type="http://schemas.openxmlformats.org/officeDocument/2006/relationships/image" Target="../media/image1.wmf"/></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1026" name="Picture 9"/>
          <p:cNvPicPr>
            <a:picLocks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7848600" y="76202"/>
            <a:ext cx="1295400" cy="8302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26" descr="Header_Footer_Finals-02"/>
          <p:cNvPicPr>
            <a:picLocks noChangeAspect="1" noChangeArrowheads="1"/>
          </p:cNvPicPr>
          <p:nvPr userDrawn="1"/>
        </p:nvPicPr>
        <p:blipFill>
          <a:blip r:embed="rId5" cstate="print">
            <a:extLst>
              <a:ext uri="{28A0092B-C50C-407E-A947-70E740481C1C}">
                <a14:useLocalDpi xmlns:a14="http://schemas.microsoft.com/office/drawing/2010/main" val="0"/>
              </a:ext>
            </a:extLst>
          </a:blip>
          <a:srcRect/>
          <a:stretch>
            <a:fillRect/>
          </a:stretch>
        </p:blipFill>
        <p:spPr bwMode="auto">
          <a:xfrm>
            <a:off x="-1588" y="6456365"/>
            <a:ext cx="9145588" cy="401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8" name="Picture 4" descr="Header_Footer_BES_CR-01-1"/>
          <p:cNvPicPr>
            <a:picLocks noChangeAspect="1" noChangeArrowheads="1"/>
          </p:cNvPicPr>
          <p:nvPr userDrawn="1"/>
        </p:nvPicPr>
        <p:blipFill>
          <a:blip r:embed="rId6" cstate="print">
            <a:extLst>
              <a:ext uri="{28A0092B-C50C-407E-A947-70E740481C1C}">
                <a14:useLocalDpi xmlns:a14="http://schemas.microsoft.com/office/drawing/2010/main" val="0"/>
              </a:ext>
            </a:extLst>
          </a:blip>
          <a:srcRect/>
          <a:stretch>
            <a:fillRect/>
          </a:stretch>
        </p:blipFill>
        <p:spPr bwMode="auto">
          <a:xfrm>
            <a:off x="7938" y="152400"/>
            <a:ext cx="7840662" cy="825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690957161"/>
      </p:ext>
    </p:extLst>
  </p:cSld>
  <p:clrMap bg1="lt1" tx1="dk1" bg2="lt2" tx2="dk2" accent1="accent1" accent2="accent2" accent3="accent3" accent4="accent4" accent5="accent5" accent6="accent6" hlink="hlink" folHlink="folHlink"/>
  <p:sldLayoutIdLst>
    <p:sldLayoutId id="2147483661" r:id="rId1"/>
    <p:sldLayoutId id="2147483662" r:id="rId2"/>
  </p:sldLayoutIdLst>
  <p:transition/>
  <p:timing>
    <p:tnLst>
      <p:par>
        <p:cTn id="1" dur="indefinite" restart="never" nodeType="tmRoot"/>
      </p:par>
    </p:tnLst>
  </p:timing>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video" Target="../media/media1.mp4"/><Relationship Id="rId1" Type="http://schemas.microsoft.com/office/2007/relationships/media" Target="../media/media1.mp4"/><Relationship Id="rId6" Type="http://schemas.openxmlformats.org/officeDocument/2006/relationships/image" Target="../media/image26.png"/><Relationship Id="rId5" Type="http://schemas.openxmlformats.org/officeDocument/2006/relationships/image" Target="../media/image25.png"/><Relationship Id="rId4" Type="http://schemas.openxmlformats.org/officeDocument/2006/relationships/notesSlide" Target="../notesSlides/notesSlide9.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8" Type="http://schemas.openxmlformats.org/officeDocument/2006/relationships/image" Target="../media/image32.png"/><Relationship Id="rId3" Type="http://schemas.openxmlformats.org/officeDocument/2006/relationships/image" Target="../media/image27.png"/><Relationship Id="rId7" Type="http://schemas.openxmlformats.org/officeDocument/2006/relationships/image" Target="../media/image31.png"/><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image" Target="../media/image30.png"/><Relationship Id="rId5" Type="http://schemas.openxmlformats.org/officeDocument/2006/relationships/image" Target="../media/image29.png"/><Relationship Id="rId4" Type="http://schemas.openxmlformats.org/officeDocument/2006/relationships/image" Target="../media/image28.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image" Target="../media/image37.png"/><Relationship Id="rId5" Type="http://schemas.openxmlformats.org/officeDocument/2006/relationships/image" Target="../media/image36.png"/><Relationship Id="rId4" Type="http://schemas.openxmlformats.org/officeDocument/2006/relationships/image" Target="../media/image35.png"/></Relationships>
</file>

<file path=ppt/slides/_rels/slide1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8" Type="http://schemas.openxmlformats.org/officeDocument/2006/relationships/image" Target="../media/image43.png"/><Relationship Id="rId3" Type="http://schemas.openxmlformats.org/officeDocument/2006/relationships/image" Target="../media/image38.png"/><Relationship Id="rId7" Type="http://schemas.openxmlformats.org/officeDocument/2006/relationships/image" Target="../media/image42.png"/><Relationship Id="rId2" Type="http://schemas.openxmlformats.org/officeDocument/2006/relationships/notesSlide" Target="../notesSlides/notesSlide15.xml"/><Relationship Id="rId1" Type="http://schemas.openxmlformats.org/officeDocument/2006/relationships/slideLayout" Target="../slideLayouts/slideLayout2.xml"/><Relationship Id="rId6" Type="http://schemas.openxmlformats.org/officeDocument/2006/relationships/image" Target="../media/image41.png"/><Relationship Id="rId5" Type="http://schemas.openxmlformats.org/officeDocument/2006/relationships/image" Target="../media/image40.png"/><Relationship Id="rId10" Type="http://schemas.openxmlformats.org/officeDocument/2006/relationships/image" Target="../media/image45.png"/><Relationship Id="rId4" Type="http://schemas.openxmlformats.org/officeDocument/2006/relationships/image" Target="../media/image39.png"/><Relationship Id="rId9" Type="http://schemas.openxmlformats.org/officeDocument/2006/relationships/image" Target="../media/image44.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16.xml"/><Relationship Id="rId1" Type="http://schemas.openxmlformats.org/officeDocument/2006/relationships/slideLayout" Target="../slideLayouts/slideLayout2.xml"/><Relationship Id="rId6" Type="http://schemas.openxmlformats.org/officeDocument/2006/relationships/image" Target="../media/image49.png"/><Relationship Id="rId5" Type="http://schemas.openxmlformats.org/officeDocument/2006/relationships/image" Target="../media/image48.png"/><Relationship Id="rId4" Type="http://schemas.openxmlformats.org/officeDocument/2006/relationships/image" Target="../media/image47.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notesSlide" Target="../notesSlides/notesSlide17.xml"/><Relationship Id="rId1" Type="http://schemas.openxmlformats.org/officeDocument/2006/relationships/slideLayout" Target="../slideLayouts/slideLayout2.xml"/><Relationship Id="rId5" Type="http://schemas.openxmlformats.org/officeDocument/2006/relationships/image" Target="../media/image52.png"/><Relationship Id="rId4" Type="http://schemas.openxmlformats.org/officeDocument/2006/relationships/image" Target="../media/image51.png"/></Relationships>
</file>

<file path=ppt/slides/_rels/slide23.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image" Target="../media/image53.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notesSlide" Target="../notesSlides/notesSlide19.xml"/><Relationship Id="rId1" Type="http://schemas.openxmlformats.org/officeDocument/2006/relationships/slideLayout" Target="../slideLayouts/slideLayout2.xml"/><Relationship Id="rId5" Type="http://schemas.openxmlformats.org/officeDocument/2006/relationships/image" Target="../media/image58.png"/><Relationship Id="rId4" Type="http://schemas.openxmlformats.org/officeDocument/2006/relationships/image" Target="../media/image57.png"/></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2.xml"/><Relationship Id="rId5" Type="http://schemas.openxmlformats.org/officeDocument/2006/relationships/image" Target="../media/image6.jpeg"/><Relationship Id="rId4" Type="http://schemas.openxmlformats.org/officeDocument/2006/relationships/image" Target="../media/image5.jpeg"/></Relationships>
</file>

<file path=ppt/slides/_rels/slide4.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image" Target="../media/image7.png"/><Relationship Id="rId7" Type="http://schemas.openxmlformats.org/officeDocument/2006/relationships/image" Target="../media/image11.pn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10.png"/><Relationship Id="rId5" Type="http://schemas.openxmlformats.org/officeDocument/2006/relationships/image" Target="../media/image9.png"/><Relationship Id="rId10" Type="http://schemas.openxmlformats.org/officeDocument/2006/relationships/image" Target="../media/image14.png"/><Relationship Id="rId4" Type="http://schemas.openxmlformats.org/officeDocument/2006/relationships/image" Target="../media/image8.png"/><Relationship Id="rId9" Type="http://schemas.openxmlformats.org/officeDocument/2006/relationships/image" Target="../media/image13.png"/></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image" Target="../media/image10.png"/></Relationships>
</file>

<file path=ppt/slides/_rels/slide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image" Target="../media/image19.png"/><Relationship Id="rId4" Type="http://schemas.openxmlformats.org/officeDocument/2006/relationships/image" Target="../media/image18.png"/></Relationships>
</file>

<file path=ppt/slides/_rels/slide7.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2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228064"/>
            <a:ext cx="7772400" cy="2200936"/>
          </a:xfrm>
        </p:spPr>
        <p:txBody>
          <a:bodyPr/>
          <a:lstStyle/>
          <a:p>
            <a:r>
              <a:rPr lang="en-US" dirty="0" smtClean="0"/>
              <a:t>Data Collection and Processing Using APEX2, SHELXTL and the Bruker PHOTON 100</a:t>
            </a:r>
            <a:endParaRPr lang="en-US" dirty="0"/>
          </a:p>
        </p:txBody>
      </p:sp>
      <p:sp>
        <p:nvSpPr>
          <p:cNvPr id="3" name="Subtitle 2"/>
          <p:cNvSpPr>
            <a:spLocks noGrp="1"/>
          </p:cNvSpPr>
          <p:nvPr>
            <p:ph type="subTitle" idx="1"/>
          </p:nvPr>
        </p:nvSpPr>
        <p:spPr>
          <a:xfrm>
            <a:off x="1371600" y="4126827"/>
            <a:ext cx="6400800" cy="1752600"/>
          </a:xfrm>
        </p:spPr>
        <p:txBody>
          <a:bodyPr/>
          <a:lstStyle/>
          <a:p>
            <a:r>
              <a:rPr lang="en-US" dirty="0" smtClean="0"/>
              <a:t>Kevin J. Gagnon</a:t>
            </a:r>
          </a:p>
          <a:p>
            <a:r>
              <a:rPr lang="en-US" dirty="0" smtClean="0"/>
              <a:t>kjgagnon@lbl.gov</a:t>
            </a:r>
            <a:endParaRPr lang="en-US" dirty="0"/>
          </a:p>
        </p:txBody>
      </p:sp>
    </p:spTree>
    <p:extLst>
      <p:ext uri="{BB962C8B-B14F-4D97-AF65-F5344CB8AC3E}">
        <p14:creationId xmlns:p14="http://schemas.microsoft.com/office/powerpoint/2010/main" val="648762552"/>
      </p:ext>
    </p:extLst>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0"/>
          </p:nvPr>
        </p:nvSpPr>
        <p:spPr>
          <a:xfrm>
            <a:off x="390159" y="773724"/>
            <a:ext cx="8355012" cy="5040312"/>
          </a:xfrm>
        </p:spPr>
        <p:txBody>
          <a:bodyPr/>
          <a:lstStyle/>
          <a:p>
            <a:r>
              <a:rPr lang="en-US" dirty="0" smtClean="0"/>
              <a:t>Identifying problems</a:t>
            </a:r>
          </a:p>
          <a:p>
            <a:pPr lvl="1"/>
            <a:r>
              <a:rPr lang="en-US" dirty="0" smtClean="0"/>
              <a:t>Good number of reflection match, but many more predicted spots than actual spots observed.</a:t>
            </a:r>
          </a:p>
          <a:p>
            <a:pPr lvl="1"/>
            <a:r>
              <a:rPr lang="en-US" dirty="0" smtClean="0"/>
              <a:t>Poor number of reflections match but predicted spots all lie on a spot. (i.e. 0.1 = 50%, 0.2 = 70%, 0.3 = 80%)</a:t>
            </a:r>
          </a:p>
          <a:p>
            <a:pPr lvl="1"/>
            <a:r>
              <a:rPr lang="en-US" dirty="0" smtClean="0"/>
              <a:t>Cell does not make sense for expected system</a:t>
            </a:r>
          </a:p>
          <a:p>
            <a:pPr lvl="1"/>
            <a:r>
              <a:rPr lang="en-US" dirty="0" smtClean="0"/>
              <a:t>Two cells appear drastically different (doubled cell, or no way to transform from one to the other)</a:t>
            </a:r>
          </a:p>
          <a:p>
            <a:pPr lvl="1"/>
            <a:r>
              <a:rPr lang="en-US" dirty="0" smtClean="0"/>
              <a:t>Failed to find a cell</a:t>
            </a:r>
            <a:endParaRPr lang="en-US" dirty="0"/>
          </a:p>
        </p:txBody>
      </p:sp>
      <p:sp>
        <p:nvSpPr>
          <p:cNvPr id="2" name="Title 1"/>
          <p:cNvSpPr>
            <a:spLocks noGrp="1"/>
          </p:cNvSpPr>
          <p:nvPr>
            <p:ph type="title"/>
          </p:nvPr>
        </p:nvSpPr>
        <p:spPr/>
        <p:txBody>
          <a:bodyPr/>
          <a:lstStyle/>
          <a:p>
            <a:r>
              <a:rPr lang="en-US" dirty="0" smtClean="0"/>
              <a:t>Unit Cell Determination</a:t>
            </a:r>
            <a:endParaRPr lang="en-US" dirty="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4705" y="1664712"/>
            <a:ext cx="9144000" cy="4622729"/>
          </a:xfrm>
          <a:prstGeom prst="rect">
            <a:avLst/>
          </a:prstGeom>
        </p:spPr>
      </p:pic>
    </p:spTree>
    <p:extLst>
      <p:ext uri="{BB962C8B-B14F-4D97-AF65-F5344CB8AC3E}">
        <p14:creationId xmlns:p14="http://schemas.microsoft.com/office/powerpoint/2010/main" val="4225216865"/>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par>
                                <p:cTn id="7" presetID="1" presetClass="exit" presetSubtype="0" fill="hold" grpId="0" nodeType="withEffect">
                                  <p:stCondLst>
                                    <p:cond delay="0"/>
                                  </p:stCondLst>
                                  <p:childTnLst>
                                    <p:set>
                                      <p:cBhvr>
                                        <p:cTn id="8" dur="1" fill="hold">
                                          <p:stCondLst>
                                            <p:cond delay="0"/>
                                          </p:stCondLst>
                                        </p:cTn>
                                        <p:tgtEl>
                                          <p:spTgt spid="3">
                                            <p:txEl>
                                              <p:pRg st="0" end="0"/>
                                            </p:txEl>
                                          </p:spTgt>
                                        </p:tgtEl>
                                        <p:attrNameLst>
                                          <p:attrName>style.visibility</p:attrName>
                                        </p:attrNameLst>
                                      </p:cBhvr>
                                      <p:to>
                                        <p:strVal val="hidden"/>
                                      </p:to>
                                    </p:set>
                                  </p:childTnLst>
                                </p:cTn>
                              </p:par>
                              <p:par>
                                <p:cTn id="9" presetID="1" presetClass="exit" presetSubtype="0" fill="hold" grpId="0" nodeType="withEffect">
                                  <p:stCondLst>
                                    <p:cond delay="0"/>
                                  </p:stCondLst>
                                  <p:childTnLst>
                                    <p:set>
                                      <p:cBhvr>
                                        <p:cTn id="10" dur="1" fill="hold">
                                          <p:stCondLst>
                                            <p:cond delay="0"/>
                                          </p:stCondLst>
                                        </p:cTn>
                                        <p:tgtEl>
                                          <p:spTgt spid="3">
                                            <p:txEl>
                                              <p:pRg st="1" end="1"/>
                                            </p:txEl>
                                          </p:spTgt>
                                        </p:tgtEl>
                                        <p:attrNameLst>
                                          <p:attrName>style.visibility</p:attrName>
                                        </p:attrNameLst>
                                      </p:cBhvr>
                                      <p:to>
                                        <p:strVal val="hidden"/>
                                      </p:to>
                                    </p:set>
                                  </p:childTnLst>
                                </p:cTn>
                              </p:par>
                              <p:par>
                                <p:cTn id="11" presetID="1" presetClass="exit" presetSubtype="0" fill="hold" grpId="0"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hidden"/>
                                      </p:to>
                                    </p:set>
                                  </p:childTnLst>
                                </p:cTn>
                              </p:par>
                              <p:par>
                                <p:cTn id="13" presetID="1" presetClass="exit" presetSubtype="0" fill="hold" grpId="0" nodeType="withEffect">
                                  <p:stCondLst>
                                    <p:cond delay="0"/>
                                  </p:stCondLst>
                                  <p:childTnLst>
                                    <p:set>
                                      <p:cBhvr>
                                        <p:cTn id="14" dur="1" fill="hold">
                                          <p:stCondLst>
                                            <p:cond delay="0"/>
                                          </p:stCondLst>
                                        </p:cTn>
                                        <p:tgtEl>
                                          <p:spTgt spid="3">
                                            <p:txEl>
                                              <p:pRg st="3" end="3"/>
                                            </p:txEl>
                                          </p:spTgt>
                                        </p:tgtEl>
                                        <p:attrNameLst>
                                          <p:attrName>style.visibility</p:attrName>
                                        </p:attrNameLst>
                                      </p:cBhvr>
                                      <p:to>
                                        <p:strVal val="hidden"/>
                                      </p:to>
                                    </p:set>
                                  </p:childTnLst>
                                </p:cTn>
                              </p:par>
                              <p:par>
                                <p:cTn id="15" presetID="1" presetClass="exit" presetSubtype="0" fill="hold" grpId="0" nodeType="withEffect">
                                  <p:stCondLst>
                                    <p:cond delay="0"/>
                                  </p:stCondLst>
                                  <p:childTnLst>
                                    <p:set>
                                      <p:cBhvr>
                                        <p:cTn id="16" dur="1" fill="hold">
                                          <p:stCondLst>
                                            <p:cond delay="0"/>
                                          </p:stCondLst>
                                        </p:cTn>
                                        <p:tgtEl>
                                          <p:spTgt spid="3">
                                            <p:txEl>
                                              <p:pRg st="4" end="4"/>
                                            </p:txEl>
                                          </p:spTgt>
                                        </p:tgtEl>
                                        <p:attrNameLst>
                                          <p:attrName>style.visibility</p:attrName>
                                        </p:attrNameLst>
                                      </p:cBhvr>
                                      <p:to>
                                        <p:strVal val="hidden"/>
                                      </p:to>
                                    </p:set>
                                  </p:childTnLst>
                                </p:cTn>
                              </p:par>
                              <p:par>
                                <p:cTn id="17" presetID="1" presetClass="exit" presetSubtype="0" fill="hold" grpId="0" nodeType="withEffect">
                                  <p:stCondLst>
                                    <p:cond delay="0"/>
                                  </p:stCondLst>
                                  <p:childTnLst>
                                    <p:set>
                                      <p:cBhvr>
                                        <p:cTn id="18" dur="1" fill="hold">
                                          <p:stCondLst>
                                            <p:cond delay="0"/>
                                          </p:stCondLst>
                                        </p:cTn>
                                        <p:tgtEl>
                                          <p:spTgt spid="3">
                                            <p:txEl>
                                              <p:pRg st="5" end="5"/>
                                            </p:txEl>
                                          </p:spTgt>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Unit Cell Determination</a:t>
            </a:r>
            <a:endParaRPr lang="en-US" dirty="0"/>
          </a:p>
        </p:txBody>
      </p:sp>
      <p:sp>
        <p:nvSpPr>
          <p:cNvPr id="3" name="Content Placeholder 2"/>
          <p:cNvSpPr>
            <a:spLocks noGrp="1"/>
          </p:cNvSpPr>
          <p:nvPr>
            <p:ph sz="quarter" idx="10"/>
          </p:nvPr>
        </p:nvSpPr>
        <p:spPr/>
        <p:txBody>
          <a:bodyPr/>
          <a:lstStyle/>
          <a:p>
            <a:r>
              <a:rPr lang="en-US" dirty="0" smtClean="0"/>
              <a:t>RLATT</a:t>
            </a:r>
            <a:endParaRPr lang="en-US" dirty="0"/>
          </a:p>
        </p:txBody>
      </p:sp>
      <p:pic>
        <p:nvPicPr>
          <p:cNvPr id="4" name="RLATT">
            <a:hlinkClick r:id="" action="ppaction://media"/>
          </p:cNvPr>
          <p:cNvPicPr>
            <a:picLocks noChangeAspect="1"/>
          </p:cNvPicPr>
          <p:nvPr>
            <a:videoFile r:link="rId2"/>
            <p:extLst>
              <p:ext uri="{DAA4B4D4-6D71-4841-9C94-3DE7FCFB9230}">
                <p14:media xmlns:p14="http://schemas.microsoft.com/office/powerpoint/2010/main" r:embed="rId1"/>
              </p:ext>
            </p:extLst>
          </p:nvPr>
        </p:nvPicPr>
        <p:blipFill>
          <a:blip r:embed="rId5"/>
          <a:stretch>
            <a:fillRect/>
          </a:stretch>
        </p:blipFill>
        <p:spPr>
          <a:xfrm>
            <a:off x="1383323" y="1658816"/>
            <a:ext cx="6096000" cy="4572000"/>
          </a:xfrm>
          <a:prstGeom prst="rect">
            <a:avLst/>
          </a:prstGeom>
        </p:spPr>
      </p:pic>
      <p:pic>
        <p:nvPicPr>
          <p:cNvPr id="5" name="Picture 4"/>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272475" y="0"/>
            <a:ext cx="6599049" cy="6858000"/>
          </a:xfrm>
          <a:prstGeom prst="rect">
            <a:avLst/>
          </a:prstGeom>
        </p:spPr>
      </p:pic>
    </p:spTree>
    <p:extLst>
      <p:ext uri="{BB962C8B-B14F-4D97-AF65-F5344CB8AC3E}">
        <p14:creationId xmlns:p14="http://schemas.microsoft.com/office/powerpoint/2010/main" val="2428094266"/>
      </p:ext>
    </p:extLst>
  </p:cSld>
  <p:clrMapOvr>
    <a:masterClrMapping/>
  </p:clrMapOvr>
  <p:transition/>
  <p:timing>
    <p:tnLst>
      <p:par>
        <p:cTn id="1" dur="indefinite" restart="never" nodeType="tmRoot">
          <p:childTnLst>
            <p:seq concurrent="1" nextAc="seek">
              <p:cTn id="2" restart="whenNotActive" fill="hold" evtFilter="cancelBubble" nodeType="interactiveSeq">
                <p:stCondLst>
                  <p:cond evt="onClick" delay="0">
                    <p:tgtEl>
                      <p:spTgt spid="4"/>
                    </p:tgtEl>
                  </p:cond>
                </p:stCondLst>
                <p:endSync evt="end" delay="0">
                  <p:rtn val="all"/>
                </p:endSync>
                <p:childTnLst>
                  <p:par>
                    <p:cTn id="3" fill="hold">
                      <p:stCondLst>
                        <p:cond delay="0"/>
                      </p:stCondLst>
                      <p:childTnLst>
                        <p:par>
                          <p:cTn id="4" fill="hold">
                            <p:stCondLst>
                              <p:cond delay="0"/>
                            </p:stCondLst>
                            <p:childTnLst>
                              <p:par>
                                <p:cTn id="5" presetID="2" presetClass="mediacall" presetSubtype="0" fill="hold" nodeType="clickEffect">
                                  <p:stCondLst>
                                    <p:cond delay="0"/>
                                  </p:stCondLst>
                                  <p:childTnLst>
                                    <p:cmd type="call" cmd="togglePause">
                                      <p:cBhvr>
                                        <p:cTn id="6" dur="1" fill="hold"/>
                                        <p:tgtEl>
                                          <p:spTgt spid="4"/>
                                        </p:tgtEl>
                                      </p:cBhvr>
                                    </p:cmd>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childTnLst>
              </p:cTn>
              <p:nextCondLst>
                <p:cond evt="onClick" delay="0">
                  <p:tgtEl>
                    <p:spTgt spid="4"/>
                  </p:tgtEl>
                </p:cond>
              </p:nextCondLst>
            </p:seq>
            <p:video>
              <p:cMediaNode vol="80000">
                <p:cTn id="11" fill="hold" display="0">
                  <p:stCondLst>
                    <p:cond delay="indefinite"/>
                  </p:stCondLst>
                </p:cTn>
                <p:tgtEl>
                  <p:spTgt spid="4"/>
                </p:tgtEl>
              </p:cMediaNode>
            </p:video>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Unit Cell Determination</a:t>
            </a:r>
            <a:endParaRPr lang="en-US" dirty="0"/>
          </a:p>
        </p:txBody>
      </p:sp>
      <p:sp>
        <p:nvSpPr>
          <p:cNvPr id="3" name="Content Placeholder 2"/>
          <p:cNvSpPr>
            <a:spLocks noGrp="1"/>
          </p:cNvSpPr>
          <p:nvPr>
            <p:ph sz="quarter" idx="10"/>
          </p:nvPr>
        </p:nvSpPr>
        <p:spPr/>
        <p:txBody>
          <a:bodyPr/>
          <a:lstStyle/>
          <a:p>
            <a:r>
              <a:rPr lang="en-US" dirty="0" smtClean="0"/>
              <a:t>Cell now</a:t>
            </a:r>
          </a:p>
          <a:p>
            <a:pPr lvl="1"/>
            <a:r>
              <a:rPr lang="en-US" dirty="0" smtClean="0"/>
              <a:t>Command line program, run from your work folder.</a:t>
            </a:r>
          </a:p>
          <a:p>
            <a:pPr lvl="1"/>
            <a:r>
              <a:rPr lang="en-US" dirty="0" smtClean="0"/>
              <a:t>Call </a:t>
            </a:r>
            <a:r>
              <a:rPr lang="en-US" dirty="0" err="1" smtClean="0"/>
              <a:t>cell_now</a:t>
            </a:r>
            <a:r>
              <a:rPr lang="en-US" dirty="0" smtClean="0"/>
              <a:t> –t from command line, the –t flag allows cell now to output your reflections in different groups to be viewed in different colors back in APEX2.</a:t>
            </a:r>
            <a:endParaRPr lang="en-US" dirty="0"/>
          </a:p>
        </p:txBody>
      </p:sp>
    </p:spTree>
    <p:extLst>
      <p:ext uri="{BB962C8B-B14F-4D97-AF65-F5344CB8AC3E}">
        <p14:creationId xmlns:p14="http://schemas.microsoft.com/office/powerpoint/2010/main" val="1683022836"/>
      </p:ext>
    </p:extLst>
  </p:cSld>
  <p:clrMapOvr>
    <a:masterClrMapping/>
  </p:clrMapOv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Integration</a:t>
            </a:r>
            <a:endParaRPr lang="en-US" dirty="0"/>
          </a:p>
        </p:txBody>
      </p:sp>
      <p:pic>
        <p:nvPicPr>
          <p:cNvPr id="4" name="Content Placeholder 3"/>
          <p:cNvPicPr>
            <a:picLocks noGrp="1" noChangeAspect="1"/>
          </p:cNvPicPr>
          <p:nvPr>
            <p:ph sz="quarter" idx="10"/>
          </p:nvPr>
        </p:nvPicPr>
        <p:blipFill>
          <a:blip r:embed="rId3">
            <a:extLst>
              <a:ext uri="{28A0092B-C50C-407E-A947-70E740481C1C}">
                <a14:useLocalDpi xmlns:a14="http://schemas.microsoft.com/office/drawing/2010/main" val="0"/>
              </a:ext>
            </a:extLst>
          </a:blip>
          <a:stretch>
            <a:fillRect/>
          </a:stretch>
        </p:blipFill>
        <p:spPr>
          <a:xfrm>
            <a:off x="101600" y="1046480"/>
            <a:ext cx="8951120" cy="5035005"/>
          </a:xfrm>
        </p:spPr>
      </p:pic>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160" y="1046480"/>
            <a:ext cx="9144000" cy="4946754"/>
          </a:xfrm>
          <a:prstGeom prst="rect">
            <a:avLst/>
          </a:prstGeom>
        </p:spPr>
      </p:pic>
      <p:pic>
        <p:nvPicPr>
          <p:cNvPr id="6" name="Picture 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662874" y="2059110"/>
            <a:ext cx="5828571" cy="1342857"/>
          </a:xfrm>
          <a:prstGeom prst="rect">
            <a:avLst/>
          </a:prstGeom>
        </p:spPr>
      </p:pic>
      <p:pic>
        <p:nvPicPr>
          <p:cNvPr id="7" name="Picture 6"/>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728911" y="3673559"/>
            <a:ext cx="5666667" cy="1266667"/>
          </a:xfrm>
          <a:prstGeom prst="rect">
            <a:avLst/>
          </a:prstGeom>
        </p:spPr>
      </p:pic>
      <p:pic>
        <p:nvPicPr>
          <p:cNvPr id="8" name="Picture 7"/>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54705" y="1046480"/>
            <a:ext cx="9144000" cy="4946754"/>
          </a:xfrm>
          <a:prstGeom prst="rect">
            <a:avLst/>
          </a:prstGeom>
        </p:spPr>
      </p:pic>
      <p:pic>
        <p:nvPicPr>
          <p:cNvPr id="9" name="Picture 8"/>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441037" y="569425"/>
            <a:ext cx="7323809" cy="6190476"/>
          </a:xfrm>
          <a:prstGeom prst="rect">
            <a:avLst/>
          </a:prstGeom>
        </p:spPr>
      </p:pic>
    </p:spTree>
    <p:extLst>
      <p:ext uri="{BB962C8B-B14F-4D97-AF65-F5344CB8AC3E}">
        <p14:creationId xmlns:p14="http://schemas.microsoft.com/office/powerpoint/2010/main" val="2480775735"/>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nodeType="clickEffect">
                                  <p:stCondLst>
                                    <p:cond delay="0"/>
                                  </p:stCondLst>
                                  <p:childTnLst>
                                    <p:set>
                                      <p:cBhvr>
                                        <p:cTn id="6" dur="1" fill="hold">
                                          <p:stCondLst>
                                            <p:cond delay="0"/>
                                          </p:stCondLst>
                                        </p:cTn>
                                        <p:tgtEl>
                                          <p:spTgt spid="4"/>
                                        </p:tgtEl>
                                        <p:attrNameLst>
                                          <p:attrName>style.visibility</p:attrName>
                                        </p:attrNameLst>
                                      </p:cBhvr>
                                      <p:to>
                                        <p:strVal val="hidden"/>
                                      </p:to>
                                    </p:set>
                                  </p:childTnLst>
                                </p:cTn>
                              </p:par>
                              <p:par>
                                <p:cTn id="7" presetID="1" presetClass="entr" presetSubtype="0" fill="hold" nodeType="withEffect">
                                  <p:stCondLst>
                                    <p:cond delay="0"/>
                                  </p:stCondLst>
                                  <p:childTnLst>
                                    <p:set>
                                      <p:cBhvr>
                                        <p:cTn id="8" dur="1" fill="hold">
                                          <p:stCondLst>
                                            <p:cond delay="0"/>
                                          </p:stCondLst>
                                        </p:cTn>
                                        <p:tgtEl>
                                          <p:spTgt spid="5"/>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6"/>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7"/>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8"/>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Integration</a:t>
            </a:r>
            <a:endParaRPr lang="en-US" dirty="0"/>
          </a:p>
        </p:txBody>
      </p:sp>
      <p:sp>
        <p:nvSpPr>
          <p:cNvPr id="3" name="Content Placeholder 2"/>
          <p:cNvSpPr>
            <a:spLocks noGrp="1"/>
          </p:cNvSpPr>
          <p:nvPr>
            <p:ph sz="quarter" idx="10"/>
          </p:nvPr>
        </p:nvSpPr>
        <p:spPr/>
        <p:txBody>
          <a:bodyPr/>
          <a:lstStyle/>
          <a:p>
            <a:r>
              <a:rPr lang="en-US" dirty="0" smtClean="0"/>
              <a:t>Files Created:</a:t>
            </a:r>
          </a:p>
          <a:p>
            <a:pPr lvl="1"/>
            <a:r>
              <a:rPr lang="en-US" dirty="0" smtClean="0"/>
              <a:t>*.raw (.</a:t>
            </a:r>
            <a:r>
              <a:rPr lang="en-US" dirty="0" err="1" smtClean="0"/>
              <a:t>mul</a:t>
            </a:r>
            <a:r>
              <a:rPr lang="en-US" dirty="0" smtClean="0"/>
              <a:t> or .ram)</a:t>
            </a:r>
          </a:p>
          <a:p>
            <a:pPr lvl="2"/>
            <a:r>
              <a:rPr lang="en-US" dirty="0" smtClean="0"/>
              <a:t>These are the reduced format files of your data.</a:t>
            </a:r>
          </a:p>
          <a:p>
            <a:pPr lvl="1"/>
            <a:r>
              <a:rPr lang="en-US" dirty="0" smtClean="0"/>
              <a:t>*._ls</a:t>
            </a:r>
          </a:p>
          <a:p>
            <a:pPr lvl="2"/>
            <a:r>
              <a:rPr lang="en-US" dirty="0" smtClean="0"/>
              <a:t>These files contain the summary information of the integration. Important information is contained within.</a:t>
            </a:r>
          </a:p>
          <a:p>
            <a:pPr lvl="1"/>
            <a:r>
              <a:rPr lang="en-US" dirty="0" smtClean="0"/>
              <a:t>*0m.p4p</a:t>
            </a:r>
          </a:p>
          <a:p>
            <a:pPr lvl="2"/>
            <a:r>
              <a:rPr lang="en-US" dirty="0" smtClean="0"/>
              <a:t>This is the updated file containing unit cell information as well as orientation information.</a:t>
            </a:r>
          </a:p>
        </p:txBody>
      </p:sp>
    </p:spTree>
    <p:extLst>
      <p:ext uri="{BB962C8B-B14F-4D97-AF65-F5344CB8AC3E}">
        <p14:creationId xmlns:p14="http://schemas.microsoft.com/office/powerpoint/2010/main" val="1983704167"/>
      </p:ext>
    </p:extLst>
  </p:cSld>
  <p:clrMapOvr>
    <a:masterClrMapping/>
  </p:clrMapOv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Integration</a:t>
            </a:r>
            <a:endParaRPr lang="en-US" dirty="0"/>
          </a:p>
        </p:txBody>
      </p:sp>
      <p:sp>
        <p:nvSpPr>
          <p:cNvPr id="3" name="Content Placeholder 2"/>
          <p:cNvSpPr>
            <a:spLocks noGrp="1"/>
          </p:cNvSpPr>
          <p:nvPr>
            <p:ph sz="quarter" idx="10"/>
          </p:nvPr>
        </p:nvSpPr>
        <p:spPr/>
        <p:txBody>
          <a:bodyPr/>
          <a:lstStyle/>
          <a:p>
            <a:r>
              <a:rPr lang="en-US" dirty="0" smtClean="0"/>
              <a:t>Default parameters</a:t>
            </a:r>
            <a:endParaRPr lang="en-US" dirty="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76988" y="365126"/>
            <a:ext cx="7099433" cy="6190476"/>
          </a:xfrm>
          <a:prstGeom prst="rect">
            <a:avLst/>
          </a:prstGeom>
        </p:spPr>
      </p:pic>
    </p:spTree>
    <p:extLst>
      <p:ext uri="{BB962C8B-B14F-4D97-AF65-F5344CB8AC3E}">
        <p14:creationId xmlns:p14="http://schemas.microsoft.com/office/powerpoint/2010/main" val="3731016135"/>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Integration</a:t>
            </a:r>
            <a:endParaRPr lang="en-US" dirty="0"/>
          </a:p>
        </p:txBody>
      </p:sp>
      <p:sp>
        <p:nvSpPr>
          <p:cNvPr id="3" name="Content Placeholder 2"/>
          <p:cNvSpPr>
            <a:spLocks noGrp="1"/>
          </p:cNvSpPr>
          <p:nvPr>
            <p:ph sz="quarter" idx="10"/>
          </p:nvPr>
        </p:nvSpPr>
        <p:spPr/>
        <p:txBody>
          <a:bodyPr/>
          <a:lstStyle/>
          <a:p>
            <a:r>
              <a:rPr lang="en-US" dirty="0" smtClean="0"/>
              <a:t>Default parameters</a:t>
            </a:r>
            <a:endParaRPr lang="en-US" dirty="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64800" y="365126"/>
            <a:ext cx="7323809" cy="6190476"/>
          </a:xfrm>
          <a:prstGeom prst="rect">
            <a:avLst/>
          </a:prstGeom>
        </p:spPr>
      </p:pic>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9021" y="704036"/>
            <a:ext cx="3742857" cy="2085714"/>
          </a:xfrm>
          <a:prstGeom prst="rect">
            <a:avLst/>
          </a:prstGeom>
        </p:spPr>
      </p:pic>
      <p:pic>
        <p:nvPicPr>
          <p:cNvPr id="6" name="Picture 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747135" y="1790583"/>
            <a:ext cx="4076190" cy="2466667"/>
          </a:xfrm>
          <a:prstGeom prst="rect">
            <a:avLst/>
          </a:prstGeom>
        </p:spPr>
      </p:pic>
      <p:pic>
        <p:nvPicPr>
          <p:cNvPr id="7" name="Picture 6"/>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747135" y="2612461"/>
            <a:ext cx="4076190" cy="2466667"/>
          </a:xfrm>
          <a:prstGeom prst="rect">
            <a:avLst/>
          </a:prstGeom>
        </p:spPr>
      </p:pic>
    </p:spTree>
    <p:extLst>
      <p:ext uri="{BB962C8B-B14F-4D97-AF65-F5344CB8AC3E}">
        <p14:creationId xmlns:p14="http://schemas.microsoft.com/office/powerpoint/2010/main" val="1799121193"/>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xit" presetSubtype="0" fill="hold" nodeType="clickEffect">
                                  <p:stCondLst>
                                    <p:cond delay="0"/>
                                  </p:stCondLst>
                                  <p:childTnLst>
                                    <p:set>
                                      <p:cBhvr>
                                        <p:cTn id="14" dur="1" fill="hold">
                                          <p:stCondLst>
                                            <p:cond delay="0"/>
                                          </p:stCondLst>
                                        </p:cTn>
                                        <p:tgtEl>
                                          <p:spTgt spid="5"/>
                                        </p:tgtEl>
                                        <p:attrNameLst>
                                          <p:attrName>style.visibility</p:attrName>
                                        </p:attrNameLst>
                                      </p:cBhvr>
                                      <p:to>
                                        <p:strVal val="hidden"/>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6"/>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xit" presetSubtype="0" fill="hold" nodeType="clickEffect">
                                  <p:stCondLst>
                                    <p:cond delay="0"/>
                                  </p:stCondLst>
                                  <p:childTnLst>
                                    <p:set>
                                      <p:cBhvr>
                                        <p:cTn id="22" dur="1" fill="hold">
                                          <p:stCondLst>
                                            <p:cond delay="0"/>
                                          </p:stCondLst>
                                        </p:cTn>
                                        <p:tgtEl>
                                          <p:spTgt spid="6"/>
                                        </p:tgtEl>
                                        <p:attrNameLst>
                                          <p:attrName>style.visibility</p:attrName>
                                        </p:attrNameLst>
                                      </p:cBhvr>
                                      <p:to>
                                        <p:strVal val="hidden"/>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7"/>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xit" presetSubtype="0" fill="hold" nodeType="clickEffect">
                                  <p:stCondLst>
                                    <p:cond delay="0"/>
                                  </p:stCondLst>
                                  <p:childTnLst>
                                    <p:set>
                                      <p:cBhvr>
                                        <p:cTn id="30" dur="1" fill="hold">
                                          <p:stCondLst>
                                            <p:cond delay="0"/>
                                          </p:stCondLst>
                                        </p:cTn>
                                        <p:tgtEl>
                                          <p:spTgt spid="7"/>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Integration</a:t>
            </a:r>
            <a:endParaRPr lang="en-US" dirty="0"/>
          </a:p>
        </p:txBody>
      </p:sp>
      <p:sp>
        <p:nvSpPr>
          <p:cNvPr id="3" name="Content Placeholder 2"/>
          <p:cNvSpPr>
            <a:spLocks noGrp="1"/>
          </p:cNvSpPr>
          <p:nvPr>
            <p:ph sz="quarter" idx="10"/>
          </p:nvPr>
        </p:nvSpPr>
        <p:spPr/>
        <p:txBody>
          <a:bodyPr/>
          <a:lstStyle/>
          <a:p>
            <a:r>
              <a:rPr lang="en-US" dirty="0" smtClean="0"/>
              <a:t>When things go wrong</a:t>
            </a:r>
            <a:endParaRPr lang="en-US" dirty="0"/>
          </a:p>
        </p:txBody>
      </p:sp>
      <p:pic>
        <p:nvPicPr>
          <p:cNvPr id="5" name="Picture 4"/>
          <p:cNvPicPr>
            <a:picLocks noChangeAspect="1"/>
          </p:cNvPicPr>
          <p:nvPr/>
        </p:nvPicPr>
        <p:blipFill rotWithShape="1">
          <a:blip r:embed="rId3">
            <a:extLst>
              <a:ext uri="{28A0092B-C50C-407E-A947-70E740481C1C}">
                <a14:useLocalDpi xmlns:a14="http://schemas.microsoft.com/office/drawing/2010/main" val="0"/>
              </a:ext>
            </a:extLst>
          </a:blip>
          <a:srcRect l="7687" t="10067" r="12399" b="15636"/>
          <a:stretch/>
        </p:blipFill>
        <p:spPr>
          <a:xfrm>
            <a:off x="0" y="1646579"/>
            <a:ext cx="9135979" cy="4777668"/>
          </a:xfrm>
          <a:prstGeom prst="rect">
            <a:avLst/>
          </a:prstGeom>
        </p:spPr>
      </p:pic>
    </p:spTree>
    <p:extLst>
      <p:ext uri="{BB962C8B-B14F-4D97-AF65-F5344CB8AC3E}">
        <p14:creationId xmlns:p14="http://schemas.microsoft.com/office/powerpoint/2010/main" val="2059516185"/>
      </p:ext>
    </p:extLst>
  </p:cSld>
  <p:clrMapOvr>
    <a:masterClrMapping/>
  </p:clrMapOvr>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Absorption Correction</a:t>
            </a:r>
            <a:endParaRPr lang="en-US" dirty="0"/>
          </a:p>
        </p:txBody>
      </p:sp>
      <p:sp>
        <p:nvSpPr>
          <p:cNvPr id="3" name="Content Placeholder 2"/>
          <p:cNvSpPr>
            <a:spLocks noGrp="1"/>
          </p:cNvSpPr>
          <p:nvPr>
            <p:ph sz="quarter" idx="10"/>
          </p:nvPr>
        </p:nvSpPr>
        <p:spPr/>
        <p:txBody>
          <a:bodyPr>
            <a:normAutofit fontScale="85000" lnSpcReduction="20000"/>
          </a:bodyPr>
          <a:lstStyle/>
          <a:p>
            <a:r>
              <a:rPr lang="en-US" dirty="0"/>
              <a:t>SADABS provides useful diagnostics and can correct for errors such as variation in the volume of the crystal irradiated, incident beam inhomogeneity, absorption by the crystal support (e.g. when the goniometer head passes under the collimator during an omega scan on a Bruker Platform goniometer), and crystal decay, as well as improving the </a:t>
            </a:r>
            <a:r>
              <a:rPr lang="en-US" dirty="0" err="1"/>
              <a:t>esds</a:t>
            </a:r>
            <a:r>
              <a:rPr lang="en-US" dirty="0"/>
              <a:t> of the intensities, so it is strongly recommended that it is used to process ALL data, whether or not absorption is significant. These corrections also enable larger crystals to be used for weakly diffracting crystals without introducing systematic errors; for an impressive example, see C.H. </a:t>
            </a:r>
            <a:r>
              <a:rPr lang="en-US" dirty="0" err="1"/>
              <a:t>Görbitz</a:t>
            </a:r>
            <a:r>
              <a:rPr lang="en-US" dirty="0"/>
              <a:t>, </a:t>
            </a:r>
            <a:r>
              <a:rPr lang="en-US" dirty="0" err="1"/>
              <a:t>Acta</a:t>
            </a:r>
            <a:r>
              <a:rPr lang="en-US" dirty="0"/>
              <a:t> </a:t>
            </a:r>
            <a:r>
              <a:rPr lang="en-US" dirty="0" err="1"/>
              <a:t>Cryst</a:t>
            </a:r>
            <a:r>
              <a:rPr lang="en-US" dirty="0"/>
              <a:t>. B55 (1999) 1090-1098. </a:t>
            </a:r>
          </a:p>
        </p:txBody>
      </p:sp>
    </p:spTree>
    <p:extLst>
      <p:ext uri="{BB962C8B-B14F-4D97-AF65-F5344CB8AC3E}">
        <p14:creationId xmlns:p14="http://schemas.microsoft.com/office/powerpoint/2010/main" val="3269978861"/>
      </p:ext>
    </p:extLst>
  </p:cSld>
  <p:clrMapOvr>
    <a:masterClrMapping/>
  </p:clrMapOvr>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Absorption Correction</a:t>
            </a:r>
            <a:endParaRPr lang="en-US" dirty="0"/>
          </a:p>
        </p:txBody>
      </p:sp>
      <p:sp>
        <p:nvSpPr>
          <p:cNvPr id="3" name="Content Placeholder 2"/>
          <p:cNvSpPr>
            <a:spLocks noGrp="1"/>
          </p:cNvSpPr>
          <p:nvPr>
            <p:ph sz="quarter" idx="10"/>
          </p:nvPr>
        </p:nvSpPr>
        <p:spPr/>
        <p:txBody>
          <a:bodyPr/>
          <a:lstStyle/>
          <a:p>
            <a:r>
              <a:rPr lang="en-US" dirty="0" smtClean="0"/>
              <a:t>APEX2-Scale</a:t>
            </a:r>
            <a:endParaRPr lang="en-US" dirty="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047512"/>
            <a:ext cx="9144000" cy="5143500"/>
          </a:xfrm>
          <a:prstGeom prst="rect">
            <a:avLst/>
          </a:prstGeom>
        </p:spPr>
      </p:pic>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1047512"/>
            <a:ext cx="9144000" cy="4946754"/>
          </a:xfrm>
          <a:prstGeom prst="rect">
            <a:avLst/>
          </a:prstGeom>
        </p:spPr>
      </p:pic>
      <p:pic>
        <p:nvPicPr>
          <p:cNvPr id="7" name="Picture 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0" y="1023368"/>
            <a:ext cx="9144000" cy="5715839"/>
          </a:xfrm>
          <a:prstGeom prst="rect">
            <a:avLst/>
          </a:prstGeom>
        </p:spPr>
      </p:pic>
      <p:pic>
        <p:nvPicPr>
          <p:cNvPr id="11" name="Picture 10"/>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06725" y="1529844"/>
            <a:ext cx="4790476" cy="3695238"/>
          </a:xfrm>
          <a:prstGeom prst="rect">
            <a:avLst/>
          </a:prstGeom>
        </p:spPr>
      </p:pic>
      <p:pic>
        <p:nvPicPr>
          <p:cNvPr id="6" name="Picture 5"/>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0" y="1023367"/>
            <a:ext cx="9144000" cy="5715839"/>
          </a:xfrm>
          <a:prstGeom prst="rect">
            <a:avLst/>
          </a:prstGeom>
        </p:spPr>
      </p:pic>
      <p:pic>
        <p:nvPicPr>
          <p:cNvPr id="8" name="Picture 7"/>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0" y="1071656"/>
            <a:ext cx="9144000" cy="4946754"/>
          </a:xfrm>
          <a:prstGeom prst="rect">
            <a:avLst/>
          </a:prstGeom>
        </p:spPr>
      </p:pic>
      <p:pic>
        <p:nvPicPr>
          <p:cNvPr id="9" name="Picture 8"/>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0" y="1253441"/>
            <a:ext cx="9144000" cy="4731641"/>
          </a:xfrm>
          <a:prstGeom prst="rect">
            <a:avLst/>
          </a:prstGeom>
        </p:spPr>
      </p:pic>
      <p:pic>
        <p:nvPicPr>
          <p:cNvPr id="10" name="Picture 9"/>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1525452" y="2181166"/>
            <a:ext cx="2580952" cy="1438095"/>
          </a:xfrm>
          <a:prstGeom prst="rect">
            <a:avLst/>
          </a:prstGeom>
        </p:spPr>
      </p:pic>
    </p:spTree>
    <p:extLst>
      <p:ext uri="{BB962C8B-B14F-4D97-AF65-F5344CB8AC3E}">
        <p14:creationId xmlns:p14="http://schemas.microsoft.com/office/powerpoint/2010/main" val="434562748"/>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xit" presetSubtype="0" fill="hold" nodeType="clickEffect">
                                  <p:stCondLst>
                                    <p:cond delay="0"/>
                                  </p:stCondLst>
                                  <p:childTnLst>
                                    <p:set>
                                      <p:cBhvr>
                                        <p:cTn id="14" dur="1" fill="hold">
                                          <p:stCondLst>
                                            <p:cond delay="0"/>
                                          </p:stCondLst>
                                        </p:cTn>
                                        <p:tgtEl>
                                          <p:spTgt spid="11"/>
                                        </p:tgtEl>
                                        <p:attrNameLst>
                                          <p:attrName>style.visibility</p:attrName>
                                        </p:attrNameLst>
                                      </p:cBhvr>
                                      <p:to>
                                        <p:strVal val="hidden"/>
                                      </p:to>
                                    </p:set>
                                  </p:childTnLst>
                                </p:cTn>
                              </p:par>
                            </p:childTnLst>
                          </p:cTn>
                        </p:par>
                      </p:childTnLst>
                    </p:cTn>
                  </p:par>
                  <p:par>
                    <p:cTn id="15" fill="hold">
                      <p:stCondLst>
                        <p:cond delay="indefinite"/>
                      </p:stCondLst>
                      <p:childTnLst>
                        <p:par>
                          <p:cTn id="16" fill="hold">
                            <p:stCondLst>
                              <p:cond delay="0"/>
                            </p:stCondLst>
                            <p:childTnLst>
                              <p:par>
                                <p:cTn id="17" presetID="1" presetClass="exit" presetSubtype="0" fill="hold" nodeType="clickEffect">
                                  <p:stCondLst>
                                    <p:cond delay="0"/>
                                  </p:stCondLst>
                                  <p:childTnLst>
                                    <p:set>
                                      <p:cBhvr>
                                        <p:cTn id="18" dur="1" fill="hold">
                                          <p:stCondLst>
                                            <p:cond delay="0"/>
                                          </p:stCondLst>
                                        </p:cTn>
                                        <p:tgtEl>
                                          <p:spTgt spid="4"/>
                                        </p:tgtEl>
                                        <p:attrNameLst>
                                          <p:attrName>style.visibility</p:attrName>
                                        </p:attrNameLst>
                                      </p:cBhvr>
                                      <p:to>
                                        <p:strVal val="hidden"/>
                                      </p:to>
                                    </p:set>
                                  </p:childTnLst>
                                </p:cTn>
                              </p:par>
                              <p:par>
                                <p:cTn id="19" presetID="1" presetClass="entr" presetSubtype="0" fill="hold" nodeType="withEffect">
                                  <p:stCondLst>
                                    <p:cond delay="0"/>
                                  </p:stCondLst>
                                  <p:childTnLst>
                                    <p:set>
                                      <p:cBhvr>
                                        <p:cTn id="20" dur="1" fill="hold">
                                          <p:stCondLst>
                                            <p:cond delay="0"/>
                                          </p:stCondLst>
                                        </p:cTn>
                                        <p:tgtEl>
                                          <p:spTgt spid="5"/>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7"/>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6"/>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xit" presetSubtype="0" fill="hold" nodeType="clickEffect">
                                  <p:stCondLst>
                                    <p:cond delay="0"/>
                                  </p:stCondLst>
                                  <p:childTnLst>
                                    <p:set>
                                      <p:cBhvr>
                                        <p:cTn id="32" dur="1" fill="hold">
                                          <p:stCondLst>
                                            <p:cond delay="0"/>
                                          </p:stCondLst>
                                        </p:cTn>
                                        <p:tgtEl>
                                          <p:spTgt spid="6"/>
                                        </p:tgtEl>
                                        <p:attrNameLst>
                                          <p:attrName>style.visibility</p:attrName>
                                        </p:attrNameLst>
                                      </p:cBhvr>
                                      <p:to>
                                        <p:strVal val="hidden"/>
                                      </p:to>
                                    </p:set>
                                  </p:childTnLst>
                                </p:cTn>
                              </p:par>
                              <p:par>
                                <p:cTn id="33" presetID="1" presetClass="exit" presetSubtype="0" fill="hold" nodeType="withEffect">
                                  <p:stCondLst>
                                    <p:cond delay="0"/>
                                  </p:stCondLst>
                                  <p:childTnLst>
                                    <p:set>
                                      <p:cBhvr>
                                        <p:cTn id="34" dur="1" fill="hold">
                                          <p:stCondLst>
                                            <p:cond delay="0"/>
                                          </p:stCondLst>
                                        </p:cTn>
                                        <p:tgtEl>
                                          <p:spTgt spid="7"/>
                                        </p:tgtEl>
                                        <p:attrNameLst>
                                          <p:attrName>style.visibility</p:attrName>
                                        </p:attrNameLst>
                                      </p:cBhvr>
                                      <p:to>
                                        <p:strVal val="hidden"/>
                                      </p:to>
                                    </p:set>
                                  </p:childTnLst>
                                </p:cTn>
                              </p:par>
                            </p:childTnLst>
                          </p:cTn>
                        </p:par>
                      </p:childTnLst>
                    </p:cTn>
                  </p:par>
                  <p:par>
                    <p:cTn id="35" fill="hold">
                      <p:stCondLst>
                        <p:cond delay="indefinite"/>
                      </p:stCondLst>
                      <p:childTnLst>
                        <p:par>
                          <p:cTn id="36" fill="hold">
                            <p:stCondLst>
                              <p:cond delay="0"/>
                            </p:stCondLst>
                            <p:childTnLst>
                              <p:par>
                                <p:cTn id="37" presetID="1" presetClass="exit" presetSubtype="0" fill="hold" nodeType="clickEffect">
                                  <p:stCondLst>
                                    <p:cond delay="0"/>
                                  </p:stCondLst>
                                  <p:childTnLst>
                                    <p:set>
                                      <p:cBhvr>
                                        <p:cTn id="38" dur="1" fill="hold">
                                          <p:stCondLst>
                                            <p:cond delay="0"/>
                                          </p:stCondLst>
                                        </p:cTn>
                                        <p:tgtEl>
                                          <p:spTgt spid="5"/>
                                        </p:tgtEl>
                                        <p:attrNameLst>
                                          <p:attrName>style.visibility</p:attrName>
                                        </p:attrNameLst>
                                      </p:cBhvr>
                                      <p:to>
                                        <p:strVal val="hidden"/>
                                      </p:to>
                                    </p:set>
                                  </p:childTnLst>
                                </p:cTn>
                              </p:par>
                              <p:par>
                                <p:cTn id="39" presetID="1" presetClass="entr" presetSubtype="0" fill="hold" nodeType="withEffect">
                                  <p:stCondLst>
                                    <p:cond delay="0"/>
                                  </p:stCondLst>
                                  <p:childTnLst>
                                    <p:set>
                                      <p:cBhvr>
                                        <p:cTn id="40" dur="1" fill="hold">
                                          <p:stCondLst>
                                            <p:cond delay="0"/>
                                          </p:stCondLst>
                                        </p:cTn>
                                        <p:tgtEl>
                                          <p:spTgt spid="8"/>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nodeType="clickEffect">
                                  <p:stCondLst>
                                    <p:cond delay="0"/>
                                  </p:stCondLst>
                                  <p:childTnLst>
                                    <p:set>
                                      <p:cBhvr>
                                        <p:cTn id="44" dur="1" fill="hold">
                                          <p:stCondLst>
                                            <p:cond delay="0"/>
                                          </p:stCondLst>
                                        </p:cTn>
                                        <p:tgtEl>
                                          <p:spTgt spid="10"/>
                                        </p:tgtEl>
                                        <p:attrNameLst>
                                          <p:attrName>style.visibility</p:attrName>
                                        </p:attrNameLst>
                                      </p:cBhvr>
                                      <p:to>
                                        <p:strVal val="visible"/>
                                      </p:to>
                                    </p:set>
                                  </p:childTnLst>
                                </p:cTn>
                              </p:par>
                            </p:childTnLst>
                          </p:cTn>
                        </p:par>
                      </p:childTnLst>
                    </p:cTn>
                  </p:par>
                  <p:par>
                    <p:cTn id="45" fill="hold">
                      <p:stCondLst>
                        <p:cond delay="indefinite"/>
                      </p:stCondLst>
                      <p:childTnLst>
                        <p:par>
                          <p:cTn id="46" fill="hold">
                            <p:stCondLst>
                              <p:cond delay="0"/>
                            </p:stCondLst>
                            <p:childTnLst>
                              <p:par>
                                <p:cTn id="47" presetID="1" presetClass="exit" presetSubtype="0" fill="hold" nodeType="clickEffect">
                                  <p:stCondLst>
                                    <p:cond delay="0"/>
                                  </p:stCondLst>
                                  <p:childTnLst>
                                    <p:set>
                                      <p:cBhvr>
                                        <p:cTn id="48" dur="1" fill="hold">
                                          <p:stCondLst>
                                            <p:cond delay="0"/>
                                          </p:stCondLst>
                                        </p:cTn>
                                        <p:tgtEl>
                                          <p:spTgt spid="10"/>
                                        </p:tgtEl>
                                        <p:attrNameLst>
                                          <p:attrName>style.visibility</p:attrName>
                                        </p:attrNameLst>
                                      </p:cBhvr>
                                      <p:to>
                                        <p:strVal val="hidden"/>
                                      </p:to>
                                    </p:set>
                                  </p:childTnLst>
                                </p:cTn>
                              </p:par>
                              <p:par>
                                <p:cTn id="49" presetID="1" presetClass="exit" presetSubtype="0" fill="hold" nodeType="withEffect">
                                  <p:stCondLst>
                                    <p:cond delay="0"/>
                                  </p:stCondLst>
                                  <p:childTnLst>
                                    <p:set>
                                      <p:cBhvr>
                                        <p:cTn id="50" dur="1" fill="hold">
                                          <p:stCondLst>
                                            <p:cond delay="0"/>
                                          </p:stCondLst>
                                        </p:cTn>
                                        <p:tgtEl>
                                          <p:spTgt spid="8"/>
                                        </p:tgtEl>
                                        <p:attrNameLst>
                                          <p:attrName>style.visibility</p:attrName>
                                        </p:attrNameLst>
                                      </p:cBhvr>
                                      <p:to>
                                        <p:strVal val="hidden"/>
                                      </p:to>
                                    </p:set>
                                  </p:childTnLst>
                                </p:cTn>
                              </p:par>
                              <p:par>
                                <p:cTn id="51" presetID="1" presetClass="entr" presetSubtype="0" fill="hold" nodeType="withEffect">
                                  <p:stCondLst>
                                    <p:cond delay="0"/>
                                  </p:stCondLst>
                                  <p:childTnLst>
                                    <p:set>
                                      <p:cBhvr>
                                        <p:cTn id="52"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Outline</a:t>
            </a:r>
            <a:endParaRPr lang="en-US" dirty="0"/>
          </a:p>
        </p:txBody>
      </p:sp>
      <p:sp>
        <p:nvSpPr>
          <p:cNvPr id="3" name="Content Placeholder 2"/>
          <p:cNvSpPr>
            <a:spLocks noGrp="1"/>
          </p:cNvSpPr>
          <p:nvPr>
            <p:ph sz="quarter" idx="10"/>
          </p:nvPr>
        </p:nvSpPr>
        <p:spPr/>
        <p:txBody>
          <a:bodyPr>
            <a:normAutofit fontScale="40000" lnSpcReduction="20000"/>
          </a:bodyPr>
          <a:lstStyle/>
          <a:p>
            <a:r>
              <a:rPr lang="en-US" dirty="0" smtClean="0"/>
              <a:t>Picking a Crystal</a:t>
            </a:r>
          </a:p>
          <a:p>
            <a:pPr lvl="1"/>
            <a:r>
              <a:rPr lang="en-US" dirty="0" smtClean="0"/>
              <a:t>Consequences of poor technique</a:t>
            </a:r>
          </a:p>
          <a:p>
            <a:r>
              <a:rPr lang="en-US" dirty="0" smtClean="0"/>
              <a:t>Getting the Most Out of Your Crystal</a:t>
            </a:r>
          </a:p>
          <a:p>
            <a:pPr lvl="1"/>
            <a:r>
              <a:rPr lang="en-US" dirty="0" smtClean="0"/>
              <a:t>When at first you don’t succeed…</a:t>
            </a:r>
          </a:p>
          <a:p>
            <a:pPr lvl="1"/>
            <a:r>
              <a:rPr lang="en-US" dirty="0" smtClean="0"/>
              <a:t>Managing expectations</a:t>
            </a:r>
          </a:p>
          <a:p>
            <a:pPr lvl="1"/>
            <a:r>
              <a:rPr lang="en-US" dirty="0" smtClean="0"/>
              <a:t>When to quit</a:t>
            </a:r>
          </a:p>
          <a:p>
            <a:r>
              <a:rPr lang="en-US" dirty="0" smtClean="0"/>
              <a:t>Data Collection</a:t>
            </a:r>
          </a:p>
          <a:p>
            <a:pPr lvl="1"/>
            <a:r>
              <a:rPr lang="en-US" dirty="0" smtClean="0"/>
              <a:t>Coverage vs. time.</a:t>
            </a:r>
          </a:p>
          <a:p>
            <a:pPr lvl="1"/>
            <a:r>
              <a:rPr lang="en-US" dirty="0" smtClean="0"/>
              <a:t>Fast scans</a:t>
            </a:r>
          </a:p>
          <a:p>
            <a:r>
              <a:rPr lang="en-US" dirty="0" smtClean="0"/>
              <a:t>Unit Cell Determination</a:t>
            </a:r>
          </a:p>
          <a:p>
            <a:pPr lvl="1"/>
            <a:r>
              <a:rPr lang="en-US" dirty="0" err="1" smtClean="0"/>
              <a:t>Thresholding</a:t>
            </a:r>
            <a:endParaRPr lang="en-US" dirty="0" smtClean="0"/>
          </a:p>
          <a:p>
            <a:pPr lvl="1"/>
            <a:r>
              <a:rPr lang="en-US" dirty="0" smtClean="0"/>
              <a:t>Identifying problems</a:t>
            </a:r>
          </a:p>
          <a:p>
            <a:pPr lvl="1"/>
            <a:r>
              <a:rPr lang="en-US" dirty="0" smtClean="0"/>
              <a:t>RLATT</a:t>
            </a:r>
          </a:p>
          <a:p>
            <a:pPr lvl="1"/>
            <a:r>
              <a:rPr lang="en-US" dirty="0" smtClean="0"/>
              <a:t>Cell now</a:t>
            </a:r>
          </a:p>
          <a:p>
            <a:r>
              <a:rPr lang="en-US" dirty="0" smtClean="0"/>
              <a:t>Integration</a:t>
            </a:r>
          </a:p>
          <a:p>
            <a:pPr lvl="1"/>
            <a:r>
              <a:rPr lang="en-US" dirty="0" smtClean="0"/>
              <a:t>Default parameters</a:t>
            </a:r>
          </a:p>
          <a:p>
            <a:pPr lvl="1"/>
            <a:r>
              <a:rPr lang="en-US" dirty="0" smtClean="0"/>
              <a:t>When things go wrong…</a:t>
            </a:r>
          </a:p>
          <a:p>
            <a:r>
              <a:rPr lang="en-US" dirty="0" smtClean="0"/>
              <a:t>Absorption Correction</a:t>
            </a:r>
          </a:p>
          <a:p>
            <a:pPr lvl="1"/>
            <a:r>
              <a:rPr lang="en-US" dirty="0" smtClean="0"/>
              <a:t>APEX2 – Scale</a:t>
            </a:r>
          </a:p>
          <a:p>
            <a:pPr lvl="1"/>
            <a:r>
              <a:rPr lang="en-US" dirty="0" smtClean="0"/>
              <a:t>Command Line – SADABS</a:t>
            </a:r>
          </a:p>
          <a:p>
            <a:pPr lvl="1"/>
            <a:r>
              <a:rPr lang="en-US" dirty="0" smtClean="0"/>
              <a:t>Command Line - TWINABS</a:t>
            </a:r>
          </a:p>
          <a:p>
            <a:r>
              <a:rPr lang="en-US" dirty="0" smtClean="0"/>
              <a:t>XPREP</a:t>
            </a:r>
          </a:p>
          <a:p>
            <a:pPr lvl="1"/>
            <a:r>
              <a:rPr lang="en-US" dirty="0" smtClean="0"/>
              <a:t>Determining resolution</a:t>
            </a:r>
          </a:p>
          <a:p>
            <a:r>
              <a:rPr lang="en-US" dirty="0" smtClean="0"/>
              <a:t>Structure Solution</a:t>
            </a:r>
          </a:p>
          <a:p>
            <a:pPr lvl="1"/>
            <a:r>
              <a:rPr lang="en-US" dirty="0" smtClean="0"/>
              <a:t>Command Line – XT/ XS</a:t>
            </a:r>
          </a:p>
          <a:p>
            <a:pPr lvl="1"/>
            <a:r>
              <a:rPr lang="en-US" dirty="0" smtClean="0"/>
              <a:t>APEX2 – Structure solution – Intrinsic phasing / direct methods</a:t>
            </a:r>
          </a:p>
          <a:p>
            <a:r>
              <a:rPr lang="en-US" dirty="0" smtClean="0"/>
              <a:t>Summary</a:t>
            </a:r>
          </a:p>
          <a:p>
            <a:endParaRPr lang="en-US" dirty="0" smtClean="0"/>
          </a:p>
          <a:p>
            <a:pPr lvl="1"/>
            <a:endParaRPr lang="en-US" dirty="0"/>
          </a:p>
        </p:txBody>
      </p:sp>
    </p:spTree>
    <p:extLst>
      <p:ext uri="{BB962C8B-B14F-4D97-AF65-F5344CB8AC3E}">
        <p14:creationId xmlns:p14="http://schemas.microsoft.com/office/powerpoint/2010/main" val="858720826"/>
      </p:ext>
    </p:extLst>
  </p:cSld>
  <p:clrMapOvr>
    <a:masterClrMapping/>
  </p:clrMapOvr>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Absorption Correction</a:t>
            </a:r>
            <a:endParaRPr lang="en-US" dirty="0"/>
          </a:p>
        </p:txBody>
      </p:sp>
      <p:sp>
        <p:nvSpPr>
          <p:cNvPr id="3" name="Content Placeholder 2"/>
          <p:cNvSpPr>
            <a:spLocks noGrp="1"/>
          </p:cNvSpPr>
          <p:nvPr>
            <p:ph sz="quarter" idx="10"/>
          </p:nvPr>
        </p:nvSpPr>
        <p:spPr/>
        <p:txBody>
          <a:bodyPr/>
          <a:lstStyle/>
          <a:p>
            <a:r>
              <a:rPr lang="en-US" dirty="0" smtClean="0"/>
              <a:t>Command Line – SADABS</a:t>
            </a:r>
          </a:p>
          <a:p>
            <a:pPr lvl="1"/>
            <a:r>
              <a:rPr lang="en-US" dirty="0" smtClean="0"/>
              <a:t>Divided into 3 parts</a:t>
            </a:r>
          </a:p>
          <a:p>
            <a:pPr marL="1371600" lvl="2" indent="-457200">
              <a:buAutoNum type="arabicPeriod"/>
            </a:pPr>
            <a:r>
              <a:rPr lang="en-US" dirty="0" smtClean="0"/>
              <a:t>Input of data and modeling of absorption and other systematic errors.</a:t>
            </a:r>
          </a:p>
          <a:p>
            <a:pPr marL="1371600" lvl="2" indent="-457200">
              <a:buAutoNum type="arabicPeriod"/>
            </a:pPr>
            <a:r>
              <a:rPr lang="en-US" dirty="0" smtClean="0"/>
              <a:t>Error analysis and derivation of ‘correct’ standard uncertainties for the corrected intensities.</a:t>
            </a:r>
          </a:p>
          <a:p>
            <a:pPr marL="1371600" lvl="2" indent="-457200">
              <a:buAutoNum type="arabicPeriod"/>
            </a:pPr>
            <a:r>
              <a:rPr lang="en-US" dirty="0" smtClean="0"/>
              <a:t>Output of Postscript diagnostic plots and corrected data.</a:t>
            </a:r>
            <a:endParaRPr lang="en-US" dirty="0"/>
          </a:p>
          <a:p>
            <a:pPr marL="114300" indent="0">
              <a:buNone/>
            </a:pPr>
            <a:r>
              <a:rPr lang="en-US" dirty="0" smtClean="0"/>
              <a:t>!!Almost all answers can and should be entered with &lt;ENTER&gt;!!</a:t>
            </a:r>
            <a:endParaRPr lang="en-US" dirty="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1429" y="0"/>
            <a:ext cx="5731933" cy="6858000"/>
          </a:xfrm>
          <a:prstGeom prst="rect">
            <a:avLst/>
          </a:prstGeom>
        </p:spPr>
      </p:pic>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83355" y="0"/>
            <a:ext cx="5731933" cy="6858000"/>
          </a:xfrm>
          <a:prstGeom prst="rect">
            <a:avLst/>
          </a:prstGeom>
        </p:spPr>
      </p:pic>
      <p:pic>
        <p:nvPicPr>
          <p:cNvPr id="6" name="Picture 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781886" y="486143"/>
            <a:ext cx="6447619" cy="5885714"/>
          </a:xfrm>
          <a:prstGeom prst="rect">
            <a:avLst/>
          </a:prstGeom>
        </p:spPr>
      </p:pic>
      <p:pic>
        <p:nvPicPr>
          <p:cNvPr id="7" name="Picture 6"/>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672616" y="1478947"/>
            <a:ext cx="6447619" cy="3600000"/>
          </a:xfrm>
          <a:prstGeom prst="rect">
            <a:avLst/>
          </a:prstGeom>
        </p:spPr>
      </p:pic>
    </p:spTree>
    <p:extLst>
      <p:ext uri="{BB962C8B-B14F-4D97-AF65-F5344CB8AC3E}">
        <p14:creationId xmlns:p14="http://schemas.microsoft.com/office/powerpoint/2010/main" val="755879941"/>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hidden"/>
                                      </p:to>
                                    </p:set>
                                  </p:childTnLst>
                                </p:cTn>
                              </p:par>
                              <p:par>
                                <p:cTn id="7" presetID="1" presetClass="exit"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hidden"/>
                                      </p:to>
                                    </p:set>
                                  </p:childTnLst>
                                </p:cTn>
                              </p:par>
                              <p:par>
                                <p:cTn id="9" presetID="1" presetClass="exit" presetSubtype="0" fill="hold" grpId="0"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hidden"/>
                                      </p:to>
                                    </p:set>
                                  </p:childTnLst>
                                </p:cTn>
                              </p:par>
                              <p:par>
                                <p:cTn id="11" presetID="1" presetClass="exit" presetSubtype="0" fill="hold" grpId="0"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hidden"/>
                                      </p:to>
                                    </p:set>
                                  </p:childTnLst>
                                </p:cTn>
                              </p:par>
                              <p:par>
                                <p:cTn id="13" presetID="1" presetClass="exit" presetSubtype="0" fill="hold" grpId="0"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hidden"/>
                                      </p:to>
                                    </p:set>
                                  </p:childTnLst>
                                </p:cTn>
                              </p:par>
                            </p:childTnLst>
                          </p:cTn>
                        </p:par>
                      </p:childTnLst>
                    </p:cTn>
                  </p:par>
                  <p:par>
                    <p:cTn id="15" fill="hold">
                      <p:stCondLst>
                        <p:cond delay="indefinite"/>
                      </p:stCondLst>
                      <p:childTnLst>
                        <p:par>
                          <p:cTn id="16" fill="hold">
                            <p:stCondLst>
                              <p:cond delay="0"/>
                            </p:stCondLst>
                            <p:childTnLst>
                              <p:par>
                                <p:cTn id="17" presetID="1" presetClass="exit" presetSubtype="0" fill="hold" grpId="0" nodeType="clickEffect">
                                  <p:stCondLst>
                                    <p:cond delay="0"/>
                                  </p:stCondLst>
                                  <p:childTnLst>
                                    <p:set>
                                      <p:cBhvr>
                                        <p:cTn id="18" dur="1" fill="hold">
                                          <p:stCondLst>
                                            <p:cond delay="0"/>
                                          </p:stCondLst>
                                        </p:cTn>
                                        <p:tgtEl>
                                          <p:spTgt spid="3">
                                            <p:txEl>
                                              <p:pRg st="5" end="5"/>
                                            </p:txEl>
                                          </p:spTgt>
                                        </p:tgtEl>
                                        <p:attrNameLst>
                                          <p:attrName>style.visibility</p:attrName>
                                        </p:attrNameLst>
                                      </p:cBhvr>
                                      <p:to>
                                        <p:strVal val="hidden"/>
                                      </p:to>
                                    </p:set>
                                  </p:childTnLst>
                                </p:cTn>
                              </p:par>
                              <p:par>
                                <p:cTn id="19" presetID="1" presetClass="entr" presetSubtype="0" fill="hold" nodeType="withEffect">
                                  <p:stCondLst>
                                    <p:cond delay="0"/>
                                  </p:stCondLst>
                                  <p:childTnLst>
                                    <p:set>
                                      <p:cBhvr>
                                        <p:cTn id="20" dur="1" fill="hold">
                                          <p:stCondLst>
                                            <p:cond delay="0"/>
                                          </p:stCondLst>
                                        </p:cTn>
                                        <p:tgtEl>
                                          <p:spTgt spid="4"/>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xit" presetSubtype="0" fill="hold" nodeType="clickEffect">
                                  <p:stCondLst>
                                    <p:cond delay="0"/>
                                  </p:stCondLst>
                                  <p:childTnLst>
                                    <p:set>
                                      <p:cBhvr>
                                        <p:cTn id="24" dur="1" fill="hold">
                                          <p:stCondLst>
                                            <p:cond delay="0"/>
                                          </p:stCondLst>
                                        </p:cTn>
                                        <p:tgtEl>
                                          <p:spTgt spid="4"/>
                                        </p:tgtEl>
                                        <p:attrNameLst>
                                          <p:attrName>style.visibility</p:attrName>
                                        </p:attrNameLst>
                                      </p:cBhvr>
                                      <p:to>
                                        <p:strVal val="hidden"/>
                                      </p:to>
                                    </p:set>
                                  </p:childTnLst>
                                </p:cTn>
                              </p:par>
                              <p:par>
                                <p:cTn id="25" presetID="1" presetClass="entr" presetSubtype="0" fill="hold" nodeType="withEffect">
                                  <p:stCondLst>
                                    <p:cond delay="0"/>
                                  </p:stCondLst>
                                  <p:childTnLst>
                                    <p:set>
                                      <p:cBhvr>
                                        <p:cTn id="26" dur="1" fill="hold">
                                          <p:stCondLst>
                                            <p:cond delay="0"/>
                                          </p:stCondLst>
                                        </p:cTn>
                                        <p:tgtEl>
                                          <p:spTgt spid="5"/>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xit" presetSubtype="0" fill="hold" nodeType="clickEffect">
                                  <p:stCondLst>
                                    <p:cond delay="0"/>
                                  </p:stCondLst>
                                  <p:childTnLst>
                                    <p:set>
                                      <p:cBhvr>
                                        <p:cTn id="30" dur="1" fill="hold">
                                          <p:stCondLst>
                                            <p:cond delay="0"/>
                                          </p:stCondLst>
                                        </p:cTn>
                                        <p:tgtEl>
                                          <p:spTgt spid="5"/>
                                        </p:tgtEl>
                                        <p:attrNameLst>
                                          <p:attrName>style.visibility</p:attrName>
                                        </p:attrNameLst>
                                      </p:cBhvr>
                                      <p:to>
                                        <p:strVal val="hidden"/>
                                      </p:to>
                                    </p:set>
                                  </p:childTnLst>
                                </p:cTn>
                              </p:par>
                              <p:par>
                                <p:cTn id="31" presetID="1" presetClass="entr" presetSubtype="0" fill="hold" nodeType="withEffect">
                                  <p:stCondLst>
                                    <p:cond delay="0"/>
                                  </p:stCondLst>
                                  <p:childTnLst>
                                    <p:set>
                                      <p:cBhvr>
                                        <p:cTn id="32" dur="1" fill="hold">
                                          <p:stCondLst>
                                            <p:cond delay="0"/>
                                          </p:stCondLst>
                                        </p:cTn>
                                        <p:tgtEl>
                                          <p:spTgt spid="6"/>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xit" presetSubtype="0" fill="hold" nodeType="clickEffect">
                                  <p:stCondLst>
                                    <p:cond delay="0"/>
                                  </p:stCondLst>
                                  <p:childTnLst>
                                    <p:set>
                                      <p:cBhvr>
                                        <p:cTn id="36" dur="1" fill="hold">
                                          <p:stCondLst>
                                            <p:cond delay="0"/>
                                          </p:stCondLst>
                                        </p:cTn>
                                        <p:tgtEl>
                                          <p:spTgt spid="6"/>
                                        </p:tgtEl>
                                        <p:attrNameLst>
                                          <p:attrName>style.visibility</p:attrName>
                                        </p:attrNameLst>
                                      </p:cBhvr>
                                      <p:to>
                                        <p:strVal val="hidden"/>
                                      </p:to>
                                    </p:set>
                                  </p:childTnLst>
                                </p:cTn>
                              </p:par>
                              <p:par>
                                <p:cTn id="37" presetID="1" presetClass="entr" presetSubtype="0" fill="hold" nodeType="withEffect">
                                  <p:stCondLst>
                                    <p:cond delay="0"/>
                                  </p:stCondLst>
                                  <p:childTnLst>
                                    <p:set>
                                      <p:cBhvr>
                                        <p:cTn id="38"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Absorption Correction</a:t>
            </a:r>
            <a:endParaRPr lang="en-US" dirty="0"/>
          </a:p>
        </p:txBody>
      </p:sp>
      <p:sp>
        <p:nvSpPr>
          <p:cNvPr id="3" name="Content Placeholder 2"/>
          <p:cNvSpPr>
            <a:spLocks noGrp="1"/>
          </p:cNvSpPr>
          <p:nvPr>
            <p:ph sz="quarter" idx="10"/>
          </p:nvPr>
        </p:nvSpPr>
        <p:spPr/>
        <p:txBody>
          <a:bodyPr>
            <a:normAutofit fontScale="85000" lnSpcReduction="20000"/>
          </a:bodyPr>
          <a:lstStyle/>
          <a:p>
            <a:r>
              <a:rPr lang="en-US" dirty="0" smtClean="0"/>
              <a:t>Command Line – TWINABS</a:t>
            </a:r>
          </a:p>
          <a:p>
            <a:pPr lvl="1"/>
            <a:r>
              <a:rPr lang="en-US" dirty="0" smtClean="0"/>
              <a:t>Similar to SADABS; however, only can be run from command line.</a:t>
            </a:r>
          </a:p>
          <a:p>
            <a:pPr lvl="1"/>
            <a:r>
              <a:rPr lang="en-US" dirty="0" smtClean="0"/>
              <a:t>When integration is run with more than one component, it produces .</a:t>
            </a:r>
            <a:r>
              <a:rPr lang="en-US" dirty="0" err="1" smtClean="0"/>
              <a:t>mul</a:t>
            </a:r>
            <a:r>
              <a:rPr lang="en-US" dirty="0" smtClean="0"/>
              <a:t> files, these are the same as .raw files but have batch numbers to identify multiple components. TWINABS uses these.</a:t>
            </a:r>
          </a:p>
          <a:p>
            <a:pPr lvl="1"/>
            <a:r>
              <a:rPr lang="en-US" dirty="0" smtClean="0"/>
              <a:t>TWINABS will produce two files, an HKLF 4 and HKLF 5 file. </a:t>
            </a:r>
          </a:p>
          <a:p>
            <a:pPr lvl="1"/>
            <a:r>
              <a:rPr lang="en-US" dirty="0" smtClean="0"/>
              <a:t>It is important to run your data through XPREP before using TWINABS to determine whether or not there is a change in orientation of your unit cell. TWINABS will need this.</a:t>
            </a:r>
          </a:p>
          <a:p>
            <a:pPr marL="457200" lvl="1" indent="0">
              <a:buNone/>
            </a:pPr>
            <a:r>
              <a:rPr lang="en-US" dirty="0" smtClean="0"/>
              <a:t>!! AS WITH SADABS, &lt;ENTER&gt; IS USUALLY THE BEST ANSWER!!</a:t>
            </a:r>
          </a:p>
        </p:txBody>
      </p:sp>
    </p:spTree>
    <p:extLst>
      <p:ext uri="{BB962C8B-B14F-4D97-AF65-F5344CB8AC3E}">
        <p14:creationId xmlns:p14="http://schemas.microsoft.com/office/powerpoint/2010/main" val="2753354425"/>
      </p:ext>
    </p:extLst>
  </p:cSld>
  <p:clrMapOvr>
    <a:masterClrMapping/>
  </p:clrMapOvr>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XPREP</a:t>
            </a:r>
            <a:endParaRPr lang="en-US" dirty="0"/>
          </a:p>
        </p:txBody>
      </p:sp>
      <p:pic>
        <p:nvPicPr>
          <p:cNvPr id="4" name="Content Placeholder 3"/>
          <p:cNvPicPr>
            <a:picLocks noGrp="1" noChangeAspect="1"/>
          </p:cNvPicPr>
          <p:nvPr>
            <p:ph sz="quarter" idx="10"/>
          </p:nvPr>
        </p:nvPicPr>
        <p:blipFill>
          <a:blip r:embed="rId3">
            <a:extLst>
              <a:ext uri="{28A0092B-C50C-407E-A947-70E740481C1C}">
                <a14:useLocalDpi xmlns:a14="http://schemas.microsoft.com/office/drawing/2010/main" val="0"/>
              </a:ext>
            </a:extLst>
          </a:blip>
          <a:stretch>
            <a:fillRect/>
          </a:stretch>
        </p:blipFill>
        <p:spPr>
          <a:xfrm>
            <a:off x="122542" y="1208844"/>
            <a:ext cx="842353" cy="5040312"/>
          </a:xfrm>
        </p:spPr>
      </p:pic>
      <p:pic>
        <p:nvPicPr>
          <p:cNvPr id="10" name="Picture 9"/>
          <p:cNvPicPr>
            <a:picLocks noChangeAspect="1"/>
          </p:cNvPicPr>
          <p:nvPr/>
        </p:nvPicPr>
        <p:blipFill rotWithShape="1">
          <a:blip r:embed="rId4">
            <a:extLst>
              <a:ext uri="{28A0092B-C50C-407E-A947-70E740481C1C}">
                <a14:useLocalDpi xmlns:a14="http://schemas.microsoft.com/office/drawing/2010/main" val="0"/>
              </a:ext>
            </a:extLst>
          </a:blip>
          <a:srcRect b="68030"/>
          <a:stretch/>
        </p:blipFill>
        <p:spPr>
          <a:xfrm>
            <a:off x="2554919" y="2107489"/>
            <a:ext cx="4483269" cy="2192500"/>
          </a:xfrm>
          <a:prstGeom prst="rect">
            <a:avLst/>
          </a:prstGeom>
        </p:spPr>
      </p:pic>
      <p:pic>
        <p:nvPicPr>
          <p:cNvPr id="11" name="Picture 10"/>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318736" y="4299989"/>
            <a:ext cx="6095238" cy="2266667"/>
          </a:xfrm>
          <a:prstGeom prst="rect">
            <a:avLst/>
          </a:prstGeom>
        </p:spPr>
      </p:pic>
      <p:sp>
        <p:nvSpPr>
          <p:cNvPr id="16" name="TextBox 15"/>
          <p:cNvSpPr txBox="1"/>
          <p:nvPr/>
        </p:nvSpPr>
        <p:spPr>
          <a:xfrm>
            <a:off x="1165459" y="1001550"/>
            <a:ext cx="5303696" cy="3441700"/>
          </a:xfrm>
          <a:prstGeom prst="rect">
            <a:avLst/>
          </a:prstGeom>
          <a:noFill/>
        </p:spPr>
        <p:txBody>
          <a:bodyPr wrap="square" rtlCol="0">
            <a:normAutofit lnSpcReduction="10000"/>
          </a:bodyPr>
          <a:lstStyle/>
          <a:p>
            <a:pPr marL="285750" indent="-285750">
              <a:buFont typeface="Arial" panose="020B0604020202020204" pitchFamily="34" charset="0"/>
              <a:buChar char="•"/>
            </a:pPr>
            <a:r>
              <a:rPr lang="en-US" dirty="0" smtClean="0"/>
              <a:t>XPREP is primarily a tool for setting up the files to continue forward with structure solution and subsequently refinement. (i.e. *.ins creation)</a:t>
            </a:r>
          </a:p>
          <a:p>
            <a:pPr marL="285750" indent="-285750">
              <a:buFont typeface="Arial" panose="020B0604020202020204" pitchFamily="34" charset="0"/>
              <a:buChar char="•"/>
            </a:pPr>
            <a:r>
              <a:rPr lang="en-US" dirty="0" smtClean="0"/>
              <a:t>One very important file is created unknowingly by XPREP, the *.</a:t>
            </a:r>
            <a:r>
              <a:rPr lang="en-US" dirty="0" err="1" smtClean="0"/>
              <a:t>pcf</a:t>
            </a:r>
            <a:r>
              <a:rPr lang="en-US" dirty="0" smtClean="0"/>
              <a:t> file. This file contains useful items for insertion into your completed *.</a:t>
            </a:r>
            <a:r>
              <a:rPr lang="en-US" dirty="0" err="1" smtClean="0"/>
              <a:t>cif</a:t>
            </a:r>
            <a:r>
              <a:rPr lang="en-US" dirty="0" smtClean="0"/>
              <a:t> file.</a:t>
            </a:r>
          </a:p>
          <a:p>
            <a:pPr marL="285750" indent="-285750">
              <a:buFont typeface="Arial" panose="020B0604020202020204" pitchFamily="34" charset="0"/>
              <a:buChar char="•"/>
            </a:pPr>
            <a:r>
              <a:rPr lang="en-US" dirty="0" smtClean="0"/>
              <a:t>Pay attention to the header before and after you run through the program, make sure if your axes have changed around, you are aware of this.</a:t>
            </a:r>
          </a:p>
          <a:p>
            <a:pPr marL="285750" indent="-285750">
              <a:buFont typeface="Arial" panose="020B0604020202020204" pitchFamily="34" charset="0"/>
              <a:buChar char="•"/>
            </a:pPr>
            <a:r>
              <a:rPr lang="en-US" dirty="0" smtClean="0"/>
              <a:t>A *.</a:t>
            </a:r>
            <a:r>
              <a:rPr lang="en-US" dirty="0" err="1" smtClean="0"/>
              <a:t>prp</a:t>
            </a:r>
            <a:r>
              <a:rPr lang="en-US" dirty="0" smtClean="0"/>
              <a:t> file is also created, which is a summary of what you did in XPREP.</a:t>
            </a:r>
          </a:p>
        </p:txBody>
      </p:sp>
    </p:spTree>
    <p:extLst>
      <p:ext uri="{BB962C8B-B14F-4D97-AF65-F5344CB8AC3E}">
        <p14:creationId xmlns:p14="http://schemas.microsoft.com/office/powerpoint/2010/main" val="3204560747"/>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XPREP</a:t>
            </a:r>
            <a:endParaRPr lang="en-US" dirty="0"/>
          </a:p>
        </p:txBody>
      </p:sp>
      <p:sp>
        <p:nvSpPr>
          <p:cNvPr id="3" name="Content Placeholder 2"/>
          <p:cNvSpPr>
            <a:spLocks noGrp="1"/>
          </p:cNvSpPr>
          <p:nvPr>
            <p:ph sz="quarter" idx="10"/>
          </p:nvPr>
        </p:nvSpPr>
        <p:spPr>
          <a:xfrm>
            <a:off x="288861" y="919163"/>
            <a:ext cx="8675687" cy="5040312"/>
          </a:xfrm>
        </p:spPr>
        <p:txBody>
          <a:bodyPr/>
          <a:lstStyle/>
          <a:p>
            <a:r>
              <a:rPr lang="en-US" sz="2400" dirty="0" smtClean="0"/>
              <a:t>Determining resolution</a:t>
            </a:r>
          </a:p>
          <a:p>
            <a:r>
              <a:rPr lang="en-US" sz="2400" dirty="0" smtClean="0"/>
              <a:t>Mean I/s &gt; 2</a:t>
            </a:r>
          </a:p>
          <a:p>
            <a:r>
              <a:rPr lang="en-US" sz="2400" dirty="0" err="1" smtClean="0"/>
              <a:t>Rmerge</a:t>
            </a:r>
            <a:r>
              <a:rPr lang="en-US" sz="2400" dirty="0" smtClean="0"/>
              <a:t> &gt; 0.25</a:t>
            </a:r>
          </a:p>
          <a:p>
            <a:r>
              <a:rPr lang="en-US" sz="2400" dirty="0" smtClean="0"/>
              <a:t>*If resolution  &lt;&gt;</a:t>
            </a:r>
            <a:br>
              <a:rPr lang="en-US" sz="2400" dirty="0" smtClean="0"/>
            </a:br>
            <a:r>
              <a:rPr lang="en-US" sz="2400" dirty="0" smtClean="0"/>
              <a:t>0.83, </a:t>
            </a:r>
            <a:r>
              <a:rPr lang="en-US" sz="2400" dirty="0" err="1" smtClean="0"/>
              <a:t>Rmerge</a:t>
            </a:r>
            <a:r>
              <a:rPr lang="en-US" sz="2400" dirty="0" smtClean="0"/>
              <a:t> criteria</a:t>
            </a:r>
            <a:r>
              <a:rPr lang="en-US" sz="2400" dirty="0"/>
              <a:t/>
            </a:r>
            <a:br>
              <a:rPr lang="en-US" sz="2400" dirty="0"/>
            </a:br>
            <a:r>
              <a:rPr lang="en-US" sz="2400" dirty="0" smtClean="0"/>
              <a:t>can be more flexible. </a:t>
            </a:r>
            <a:r>
              <a:rPr lang="en-US" sz="2400" dirty="0"/>
              <a:t/>
            </a:r>
            <a:br>
              <a:rPr lang="en-US" sz="2400" dirty="0"/>
            </a:br>
            <a:r>
              <a:rPr lang="en-US" sz="2400" dirty="0" smtClean="0"/>
              <a:t>(i.e. ~0.3)</a:t>
            </a:r>
          </a:p>
          <a:p>
            <a:r>
              <a:rPr lang="en-US" sz="2400" dirty="0" smtClean="0"/>
              <a:t>Make sure data </a:t>
            </a:r>
            <a:br>
              <a:rPr lang="en-US" sz="2400" dirty="0" smtClean="0"/>
            </a:br>
            <a:r>
              <a:rPr lang="en-US" sz="2400" dirty="0" smtClean="0"/>
              <a:t>quality isn’t drastically</a:t>
            </a:r>
            <a:br>
              <a:rPr lang="en-US" sz="2400" dirty="0" smtClean="0"/>
            </a:br>
            <a:r>
              <a:rPr lang="en-US" sz="2400" dirty="0" smtClean="0"/>
              <a:t>going up and then down</a:t>
            </a:r>
            <a:br>
              <a:rPr lang="en-US" sz="2400" dirty="0" smtClean="0"/>
            </a:br>
            <a:r>
              <a:rPr lang="en-US" sz="2400" dirty="0" smtClean="0"/>
              <a:t>reevaluate your data</a:t>
            </a:r>
            <a:br>
              <a:rPr lang="en-US" sz="2400" dirty="0" smtClean="0"/>
            </a:br>
            <a:r>
              <a:rPr lang="en-US" sz="2400" dirty="0" smtClean="0"/>
              <a:t>to see if there is something</a:t>
            </a:r>
            <a:br>
              <a:rPr lang="en-US" sz="2400" dirty="0" smtClean="0"/>
            </a:br>
            <a:r>
              <a:rPr lang="en-US" sz="2400" dirty="0" smtClean="0"/>
              <a:t>wrong.</a:t>
            </a:r>
          </a:p>
          <a:p>
            <a:pPr marL="0" indent="0">
              <a:buNone/>
            </a:pPr>
            <a:r>
              <a:rPr lang="en-US" sz="2400" b="1" dirty="0" smtClean="0"/>
              <a:t>!!THIS SHOULD BE DONE BEFORE FINAL INTEGRATION!!</a:t>
            </a:r>
          </a:p>
        </p:txBody>
      </p:sp>
      <p:pic>
        <p:nvPicPr>
          <p:cNvPr id="4" name="Picture 3"/>
          <p:cNvPicPr>
            <a:picLocks noChangeAspect="1"/>
          </p:cNvPicPr>
          <p:nvPr/>
        </p:nvPicPr>
        <p:blipFill rotWithShape="1">
          <a:blip r:embed="rId2">
            <a:extLst>
              <a:ext uri="{28A0092B-C50C-407E-A947-70E740481C1C}">
                <a14:useLocalDpi xmlns:a14="http://schemas.microsoft.com/office/drawing/2010/main" val="0"/>
              </a:ext>
            </a:extLst>
          </a:blip>
          <a:srcRect b="47847"/>
          <a:stretch/>
        </p:blipFill>
        <p:spPr>
          <a:xfrm>
            <a:off x="4258405" y="919163"/>
            <a:ext cx="4483269" cy="3576637"/>
          </a:xfrm>
          <a:prstGeom prst="rect">
            <a:avLst/>
          </a:prstGeo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38666" y="1105190"/>
            <a:ext cx="5866667" cy="4647619"/>
          </a:xfrm>
          <a:prstGeom prst="rect">
            <a:avLst/>
          </a:prstGeom>
        </p:spPr>
      </p:pic>
    </p:spTree>
    <p:extLst>
      <p:ext uri="{BB962C8B-B14F-4D97-AF65-F5344CB8AC3E}">
        <p14:creationId xmlns:p14="http://schemas.microsoft.com/office/powerpoint/2010/main" val="3985819107"/>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Structure Solution</a:t>
            </a:r>
            <a:endParaRPr lang="en-US" dirty="0"/>
          </a:p>
        </p:txBody>
      </p:sp>
      <p:sp>
        <p:nvSpPr>
          <p:cNvPr id="3" name="Content Placeholder 2"/>
          <p:cNvSpPr>
            <a:spLocks noGrp="1"/>
          </p:cNvSpPr>
          <p:nvPr>
            <p:ph sz="quarter" idx="10"/>
          </p:nvPr>
        </p:nvSpPr>
        <p:spPr>
          <a:xfrm>
            <a:off x="468313" y="842963"/>
            <a:ext cx="8355012" cy="5040312"/>
          </a:xfrm>
        </p:spPr>
        <p:txBody>
          <a:bodyPr>
            <a:normAutofit fontScale="92500" lnSpcReduction="20000"/>
          </a:bodyPr>
          <a:lstStyle/>
          <a:p>
            <a:r>
              <a:rPr lang="en-US" dirty="0" smtClean="0"/>
              <a:t>Structure solution is the first step of determining the structure of a crystal; however, the majority of the work done on the structure is actually structural refinement.</a:t>
            </a:r>
          </a:p>
          <a:p>
            <a:r>
              <a:rPr lang="en-US" dirty="0" smtClean="0"/>
              <a:t>The solution would in essence be the inverse FT to generate a density MAP from the diffraction pattern; however, because we cannot measure the phase information of the structure factors, we have to use other methods to “guess” the phase.</a:t>
            </a:r>
          </a:p>
          <a:p>
            <a:r>
              <a:rPr lang="en-US" dirty="0" smtClean="0"/>
              <a:t>Peak picking algorithms identify density maxima and present them for visualization in an easy manner.</a:t>
            </a:r>
            <a:endParaRPr lang="en-US" dirty="0"/>
          </a:p>
        </p:txBody>
      </p:sp>
    </p:spTree>
    <p:extLst>
      <p:ext uri="{BB962C8B-B14F-4D97-AF65-F5344CB8AC3E}">
        <p14:creationId xmlns:p14="http://schemas.microsoft.com/office/powerpoint/2010/main" val="2358793485"/>
      </p:ext>
    </p:extLst>
  </p:cSld>
  <p:clrMapOvr>
    <a:masterClrMapping/>
  </p:clrMapOvr>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Structure Solution</a:t>
            </a:r>
            <a:endParaRPr lang="en-US" dirty="0"/>
          </a:p>
        </p:txBody>
      </p:sp>
      <p:sp>
        <p:nvSpPr>
          <p:cNvPr id="3" name="Content Placeholder 2"/>
          <p:cNvSpPr>
            <a:spLocks noGrp="1"/>
          </p:cNvSpPr>
          <p:nvPr>
            <p:ph sz="quarter" idx="10"/>
          </p:nvPr>
        </p:nvSpPr>
        <p:spPr/>
        <p:txBody>
          <a:bodyPr/>
          <a:lstStyle/>
          <a:p>
            <a:r>
              <a:rPr lang="en-US" dirty="0" smtClean="0"/>
              <a:t>Command line – XT/XS</a:t>
            </a:r>
          </a:p>
          <a:p>
            <a:pPr lvl="1"/>
            <a:r>
              <a:rPr lang="en-US" dirty="0" smtClean="0"/>
              <a:t>Two main programs in the Bruker Suite for initial structure solution</a:t>
            </a:r>
          </a:p>
          <a:p>
            <a:pPr lvl="2"/>
            <a:r>
              <a:rPr lang="en-US" dirty="0" smtClean="0"/>
              <a:t>XS – direct methods structure solution</a:t>
            </a:r>
          </a:p>
          <a:p>
            <a:pPr lvl="2"/>
            <a:r>
              <a:rPr lang="en-US" dirty="0" smtClean="0"/>
              <a:t>XT – newer intrinsic phasing method</a:t>
            </a:r>
          </a:p>
          <a:p>
            <a:pPr lvl="3"/>
            <a:r>
              <a:rPr lang="en-US" dirty="0" smtClean="0"/>
              <a:t>Extremely powerful, contains a ‘free lunch’ algorithm</a:t>
            </a:r>
            <a:endParaRPr lang="en-US" dirty="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08172" y="0"/>
            <a:ext cx="5648256" cy="6858000"/>
          </a:xfrm>
          <a:prstGeom prst="rect">
            <a:avLst/>
          </a:prstGeom>
        </p:spPr>
      </p:pic>
    </p:spTree>
    <p:extLst>
      <p:ext uri="{BB962C8B-B14F-4D97-AF65-F5344CB8AC3E}">
        <p14:creationId xmlns:p14="http://schemas.microsoft.com/office/powerpoint/2010/main" val="1445301876"/>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hidden"/>
                                      </p:to>
                                    </p:set>
                                  </p:childTnLst>
                                </p:cTn>
                              </p:par>
                              <p:par>
                                <p:cTn id="7" presetID="1" presetClass="exit"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hidden"/>
                                      </p:to>
                                    </p:set>
                                  </p:childTnLst>
                                </p:cTn>
                              </p:par>
                              <p:par>
                                <p:cTn id="9" presetID="1" presetClass="exit" presetSubtype="0" fill="hold" grpId="0"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hidden"/>
                                      </p:to>
                                    </p:set>
                                  </p:childTnLst>
                                </p:cTn>
                              </p:par>
                              <p:par>
                                <p:cTn id="11" presetID="1" presetClass="exit" presetSubtype="0" fill="hold" grpId="0"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hidden"/>
                                      </p:to>
                                    </p:set>
                                  </p:childTnLst>
                                </p:cTn>
                              </p:par>
                              <p:par>
                                <p:cTn id="13" presetID="1" presetClass="exit" presetSubtype="0" fill="hold" grpId="0"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hidden"/>
                                      </p:to>
                                    </p:set>
                                  </p:childTnLst>
                                </p:cTn>
                              </p:par>
                              <p:par>
                                <p:cTn id="15" presetID="1" presetClass="entr" presetSubtype="0" fill="hold" nodeType="withEffect">
                                  <p:stCondLst>
                                    <p:cond delay="0"/>
                                  </p:stCondLst>
                                  <p:childTnLst>
                                    <p:set>
                                      <p:cBhvr>
                                        <p:cTn id="1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Structure Solution</a:t>
            </a:r>
            <a:endParaRPr lang="en-US" dirty="0"/>
          </a:p>
        </p:txBody>
      </p:sp>
      <p:sp>
        <p:nvSpPr>
          <p:cNvPr id="3" name="Content Placeholder 2"/>
          <p:cNvSpPr>
            <a:spLocks noGrp="1"/>
          </p:cNvSpPr>
          <p:nvPr>
            <p:ph sz="quarter" idx="10"/>
          </p:nvPr>
        </p:nvSpPr>
        <p:spPr/>
        <p:txBody>
          <a:bodyPr/>
          <a:lstStyle/>
          <a:p>
            <a:r>
              <a:rPr lang="en-US" dirty="0" smtClean="0"/>
              <a:t>APEX2 – Structure Solution – Intrinsic Phasing/Direct Methods</a:t>
            </a:r>
          </a:p>
          <a:p>
            <a:pPr lvl="1"/>
            <a:r>
              <a:rPr lang="en-US" dirty="0" smtClean="0"/>
              <a:t>These are XT/XS respectively</a:t>
            </a:r>
            <a:endParaRPr lang="en-US" dirty="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114759" y="0"/>
            <a:ext cx="2970578" cy="6858000"/>
          </a:xfrm>
          <a:prstGeom prst="rect">
            <a:avLst/>
          </a:prstGeom>
        </p:spPr>
      </p:pic>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114759" y="2967095"/>
            <a:ext cx="1571429" cy="923810"/>
          </a:xfrm>
          <a:prstGeom prst="rect">
            <a:avLst/>
          </a:prstGeom>
        </p:spPr>
      </p:pic>
      <p:pic>
        <p:nvPicPr>
          <p:cNvPr id="6" name="Picture 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68073" y="0"/>
            <a:ext cx="5648256" cy="6858000"/>
          </a:xfrm>
          <a:prstGeom prst="rect">
            <a:avLst/>
          </a:prstGeom>
        </p:spPr>
      </p:pic>
    </p:spTree>
    <p:extLst>
      <p:ext uri="{BB962C8B-B14F-4D97-AF65-F5344CB8AC3E}">
        <p14:creationId xmlns:p14="http://schemas.microsoft.com/office/powerpoint/2010/main" val="3136204187"/>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hidden"/>
                                      </p:to>
                                    </p:set>
                                  </p:childTnLst>
                                </p:cTn>
                              </p:par>
                              <p:par>
                                <p:cTn id="7" presetID="1" presetClass="exit"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hidden"/>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4"/>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5"/>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Final Comments</a:t>
            </a:r>
            <a:endParaRPr lang="en-US" dirty="0"/>
          </a:p>
        </p:txBody>
      </p:sp>
      <p:sp>
        <p:nvSpPr>
          <p:cNvPr id="3" name="Content Placeholder 2"/>
          <p:cNvSpPr>
            <a:spLocks noGrp="1"/>
          </p:cNvSpPr>
          <p:nvPr>
            <p:ph sz="quarter" idx="10"/>
          </p:nvPr>
        </p:nvSpPr>
        <p:spPr/>
        <p:txBody>
          <a:bodyPr/>
          <a:lstStyle/>
          <a:p>
            <a:r>
              <a:rPr lang="en-US" dirty="0" smtClean="0"/>
              <a:t>R1 is not everything</a:t>
            </a:r>
          </a:p>
          <a:p>
            <a:r>
              <a:rPr lang="en-US" dirty="0" smtClean="0"/>
              <a:t>Not every crystal will be publishable for every task</a:t>
            </a:r>
          </a:p>
          <a:p>
            <a:r>
              <a:rPr lang="en-US" dirty="0" smtClean="0"/>
              <a:t>Don’t be afraid to ask for help</a:t>
            </a:r>
          </a:p>
          <a:p>
            <a:r>
              <a:rPr lang="en-US" dirty="0" smtClean="0"/>
              <a:t>Don’t spend weeks to months on a difficult refinement that could have been fixed by correctly collecting data… however… don’t be surprised when a refinement takes weeks to months.</a:t>
            </a:r>
            <a:endParaRPr lang="en-US" dirty="0"/>
          </a:p>
        </p:txBody>
      </p:sp>
    </p:spTree>
    <p:extLst>
      <p:ext uri="{BB962C8B-B14F-4D97-AF65-F5344CB8AC3E}">
        <p14:creationId xmlns:p14="http://schemas.microsoft.com/office/powerpoint/2010/main" val="3236767498"/>
      </p:ext>
    </p:extLst>
  </p:cSld>
  <p:clrMapOvr>
    <a:masterClrMapping/>
  </p:clrMapOv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Picking a Crystal</a:t>
            </a:r>
            <a:endParaRPr lang="en-US" dirty="0"/>
          </a:p>
        </p:txBody>
      </p:sp>
      <p:pic>
        <p:nvPicPr>
          <p:cNvPr id="4" name="Content Placeholder 3"/>
          <p:cNvPicPr>
            <a:picLocks noGrp="1" noChangeAspect="1"/>
          </p:cNvPicPr>
          <p:nvPr>
            <p:ph sz="quarter" idx="10"/>
          </p:nvPr>
        </p:nvPicPr>
        <p:blipFill>
          <a:blip r:embed="rId3">
            <a:extLst>
              <a:ext uri="{28A0092B-C50C-407E-A947-70E740481C1C}">
                <a14:useLocalDpi xmlns:a14="http://schemas.microsoft.com/office/drawing/2010/main" val="0"/>
              </a:ext>
            </a:extLst>
          </a:blip>
          <a:stretch>
            <a:fillRect/>
          </a:stretch>
        </p:blipFill>
        <p:spPr>
          <a:xfrm>
            <a:off x="140534" y="1787664"/>
            <a:ext cx="4571429" cy="3019048"/>
          </a:xfrm>
        </p:spPr>
      </p:pic>
      <p:pic>
        <p:nvPicPr>
          <p:cNvPr id="5" name="Picture 4"/>
          <p:cNvPicPr>
            <a:picLocks noChangeAspect="1"/>
          </p:cNvPicPr>
          <p:nvPr/>
        </p:nvPicPr>
        <p:blipFill rotWithShape="1">
          <a:blip r:embed="rId4" cstate="print">
            <a:extLst>
              <a:ext uri="{28A0092B-C50C-407E-A947-70E740481C1C}">
                <a14:useLocalDpi xmlns:a14="http://schemas.microsoft.com/office/drawing/2010/main" val="0"/>
              </a:ext>
            </a:extLst>
          </a:blip>
          <a:srcRect l="16923" r="19060" b="53397"/>
          <a:stretch/>
        </p:blipFill>
        <p:spPr>
          <a:xfrm>
            <a:off x="4711963" y="3668594"/>
            <a:ext cx="4173335" cy="1708908"/>
          </a:xfrm>
          <a:prstGeom prst="rect">
            <a:avLst/>
          </a:prstGeom>
        </p:spPr>
      </p:pic>
      <p:pic>
        <p:nvPicPr>
          <p:cNvPr id="6" name="Picture 5"/>
          <p:cNvPicPr>
            <a:picLocks noChangeAspect="1"/>
          </p:cNvPicPr>
          <p:nvPr/>
        </p:nvPicPr>
        <p:blipFill rotWithShape="1">
          <a:blip r:embed="rId5" cstate="print">
            <a:extLst>
              <a:ext uri="{28A0092B-C50C-407E-A947-70E740481C1C}">
                <a14:useLocalDpi xmlns:a14="http://schemas.microsoft.com/office/drawing/2010/main" val="0"/>
              </a:ext>
            </a:extLst>
          </a:blip>
          <a:srcRect l="-405" t="38383" r="405" b="30278"/>
          <a:stretch/>
        </p:blipFill>
        <p:spPr>
          <a:xfrm>
            <a:off x="4711963" y="1310658"/>
            <a:ext cx="3945966" cy="2198450"/>
          </a:xfrm>
          <a:prstGeom prst="rect">
            <a:avLst/>
          </a:prstGeom>
        </p:spPr>
      </p:pic>
    </p:spTree>
    <p:extLst>
      <p:ext uri="{BB962C8B-B14F-4D97-AF65-F5344CB8AC3E}">
        <p14:creationId xmlns:p14="http://schemas.microsoft.com/office/powerpoint/2010/main" val="2098427154"/>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Picking a Crystal</a:t>
            </a:r>
            <a:endParaRPr lang="en-US" dirty="0"/>
          </a:p>
        </p:txBody>
      </p:sp>
      <p:sp>
        <p:nvSpPr>
          <p:cNvPr id="3" name="Content Placeholder 2"/>
          <p:cNvSpPr>
            <a:spLocks noGrp="1"/>
          </p:cNvSpPr>
          <p:nvPr>
            <p:ph sz="quarter" idx="10"/>
          </p:nvPr>
        </p:nvSpPr>
        <p:spPr/>
        <p:txBody>
          <a:bodyPr/>
          <a:lstStyle/>
          <a:p>
            <a:r>
              <a:rPr lang="en-US" dirty="0"/>
              <a:t>Consequences of poor technique</a:t>
            </a:r>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697907" y="680643"/>
            <a:ext cx="2605659" cy="2605659"/>
          </a:xfrm>
          <a:prstGeom prst="rect">
            <a:avLst/>
          </a:prstGeom>
        </p:spPr>
      </p:pic>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697907" y="3371589"/>
            <a:ext cx="2605659" cy="2605659"/>
          </a:xfrm>
          <a:prstGeom prst="rect">
            <a:avLst/>
          </a:prstGeom>
        </p:spPr>
      </p:pic>
      <p:pic>
        <p:nvPicPr>
          <p:cNvPr id="7" name="Picture 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0" y="3822091"/>
            <a:ext cx="2805169" cy="1972070"/>
          </a:xfrm>
          <a:prstGeom prst="rect">
            <a:avLst/>
          </a:prstGeom>
        </p:spPr>
      </p:pic>
      <p:pic>
        <p:nvPicPr>
          <p:cNvPr id="9" name="Picture 8"/>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4376509" y="673599"/>
            <a:ext cx="2609779" cy="2609779"/>
          </a:xfrm>
          <a:prstGeom prst="rect">
            <a:avLst/>
          </a:prstGeom>
        </p:spPr>
      </p:pic>
      <p:pic>
        <p:nvPicPr>
          <p:cNvPr id="10" name="Picture 9"/>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4376509" y="3370438"/>
            <a:ext cx="2606810" cy="2606810"/>
          </a:xfrm>
          <a:prstGeom prst="rect">
            <a:avLst/>
          </a:prstGeom>
        </p:spPr>
      </p:pic>
      <p:pic>
        <p:nvPicPr>
          <p:cNvPr id="11" name="Picture 10"/>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6115129" y="3822303"/>
            <a:ext cx="2744667" cy="1971858"/>
          </a:xfrm>
          <a:prstGeom prst="rect">
            <a:avLst/>
          </a:prstGeom>
        </p:spPr>
      </p:pic>
      <p:pic>
        <p:nvPicPr>
          <p:cNvPr id="5" name="Picture 4"/>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0" y="1089241"/>
            <a:ext cx="2603319" cy="1768878"/>
          </a:xfrm>
          <a:prstGeom prst="rect">
            <a:avLst/>
          </a:prstGeom>
        </p:spPr>
      </p:pic>
      <p:pic>
        <p:nvPicPr>
          <p:cNvPr id="8" name="Picture 7"/>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6115129" y="1099033"/>
            <a:ext cx="2744667" cy="1768878"/>
          </a:xfrm>
          <a:prstGeom prst="rect">
            <a:avLst/>
          </a:prstGeom>
        </p:spPr>
      </p:pic>
      <p:sp>
        <p:nvSpPr>
          <p:cNvPr id="14" name="TextBox 13"/>
          <p:cNvSpPr txBox="1"/>
          <p:nvPr/>
        </p:nvSpPr>
        <p:spPr>
          <a:xfrm>
            <a:off x="7048326" y="3160441"/>
            <a:ext cx="1352061" cy="369332"/>
          </a:xfrm>
          <a:prstGeom prst="rect">
            <a:avLst/>
          </a:prstGeom>
          <a:noFill/>
        </p:spPr>
        <p:txBody>
          <a:bodyPr wrap="square" rtlCol="0">
            <a:spAutoFit/>
          </a:bodyPr>
          <a:lstStyle/>
          <a:p>
            <a:r>
              <a:rPr lang="en-US" dirty="0" smtClean="0"/>
              <a:t>5 cm </a:t>
            </a:r>
            <a:endParaRPr lang="en-US" dirty="0"/>
          </a:p>
        </p:txBody>
      </p:sp>
      <p:sp>
        <p:nvSpPr>
          <p:cNvPr id="15" name="TextBox 14"/>
          <p:cNvSpPr txBox="1"/>
          <p:nvPr/>
        </p:nvSpPr>
        <p:spPr>
          <a:xfrm>
            <a:off x="818706" y="3161618"/>
            <a:ext cx="684803" cy="369332"/>
          </a:xfrm>
          <a:prstGeom prst="rect">
            <a:avLst/>
          </a:prstGeom>
          <a:noFill/>
        </p:spPr>
        <p:txBody>
          <a:bodyPr wrap="none" rtlCol="0">
            <a:spAutoFit/>
          </a:bodyPr>
          <a:lstStyle/>
          <a:p>
            <a:r>
              <a:rPr lang="en-US" dirty="0" smtClean="0"/>
              <a:t>8 cm</a:t>
            </a:r>
            <a:endParaRPr lang="en-US" dirty="0"/>
          </a:p>
        </p:txBody>
      </p:sp>
    </p:spTree>
    <p:extLst>
      <p:ext uri="{BB962C8B-B14F-4D97-AF65-F5344CB8AC3E}">
        <p14:creationId xmlns:p14="http://schemas.microsoft.com/office/powerpoint/2010/main" val="4020035209"/>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6"/>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4"/>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15"/>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8"/>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11"/>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nodeType="clickEffect">
                                  <p:stCondLst>
                                    <p:cond delay="0"/>
                                  </p:stCondLst>
                                  <p:childTnLst>
                                    <p:set>
                                      <p:cBhvr>
                                        <p:cTn id="36" dur="1" fill="hold">
                                          <p:stCondLst>
                                            <p:cond delay="0"/>
                                          </p:stCondLst>
                                        </p:cTn>
                                        <p:tgtEl>
                                          <p:spTgt spid="5"/>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nodeType="clickEffect">
                                  <p:stCondLst>
                                    <p:cond delay="0"/>
                                  </p:stCondLst>
                                  <p:childTnLst>
                                    <p:set>
                                      <p:cBhvr>
                                        <p:cTn id="40"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15"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Picking a Crystal</a:t>
            </a:r>
            <a:endParaRPr lang="en-US" dirty="0"/>
          </a:p>
        </p:txBody>
      </p:sp>
      <p:sp>
        <p:nvSpPr>
          <p:cNvPr id="3" name="Content Placeholder 2"/>
          <p:cNvSpPr>
            <a:spLocks noGrp="1"/>
          </p:cNvSpPr>
          <p:nvPr>
            <p:ph sz="quarter" idx="10"/>
          </p:nvPr>
        </p:nvSpPr>
        <p:spPr>
          <a:xfrm>
            <a:off x="530836" y="773724"/>
            <a:ext cx="8355012" cy="5040312"/>
          </a:xfrm>
        </p:spPr>
        <p:txBody>
          <a:bodyPr/>
          <a:lstStyle/>
          <a:p>
            <a:r>
              <a:rPr lang="en-US" dirty="0"/>
              <a:t>Consequences of poor technique</a:t>
            </a:r>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979132" y="1268963"/>
            <a:ext cx="2618274" cy="2618274"/>
          </a:xfrm>
          <a:prstGeom prst="rect">
            <a:avLst/>
          </a:prstGeom>
        </p:spPr>
      </p:pic>
      <p:pic>
        <p:nvPicPr>
          <p:cNvPr id="9" name="Picture 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51326" y="1268963"/>
            <a:ext cx="2618274" cy="2618274"/>
          </a:xfrm>
          <a:prstGeom prst="rect">
            <a:avLst/>
          </a:prstGeom>
        </p:spPr>
      </p:pic>
      <p:pic>
        <p:nvPicPr>
          <p:cNvPr id="13" name="Picture 12"/>
          <p:cNvPicPr>
            <a:picLocks noChangeAspect="1"/>
          </p:cNvPicPr>
          <p:nvPr/>
        </p:nvPicPr>
        <p:blipFill rotWithShape="1">
          <a:blip r:embed="rId5">
            <a:extLst>
              <a:ext uri="{28A0092B-C50C-407E-A947-70E740481C1C}">
                <a14:useLocalDpi xmlns:a14="http://schemas.microsoft.com/office/drawing/2010/main" val="0"/>
              </a:ext>
            </a:extLst>
          </a:blip>
          <a:srcRect l="47608" t="10529" r="12221" b="15625"/>
          <a:stretch/>
        </p:blipFill>
        <p:spPr>
          <a:xfrm>
            <a:off x="5631812" y="2867269"/>
            <a:ext cx="3324615" cy="3437793"/>
          </a:xfrm>
          <a:prstGeom prst="rect">
            <a:avLst/>
          </a:prstGeom>
        </p:spPr>
      </p:pic>
      <p:pic>
        <p:nvPicPr>
          <p:cNvPr id="12" name="Picture 11"/>
          <p:cNvPicPr>
            <a:picLocks noChangeAspect="1"/>
          </p:cNvPicPr>
          <p:nvPr/>
        </p:nvPicPr>
        <p:blipFill rotWithShape="1">
          <a:blip r:embed="rId6">
            <a:extLst>
              <a:ext uri="{28A0092B-C50C-407E-A947-70E740481C1C}">
                <a14:useLocalDpi xmlns:a14="http://schemas.microsoft.com/office/drawing/2010/main" val="0"/>
              </a:ext>
            </a:extLst>
          </a:blip>
          <a:srcRect l="47778" t="9934" r="12393" b="15764"/>
          <a:stretch/>
        </p:blipFill>
        <p:spPr>
          <a:xfrm>
            <a:off x="194834" y="2867269"/>
            <a:ext cx="3275197" cy="3436849"/>
          </a:xfrm>
          <a:prstGeom prst="rect">
            <a:avLst/>
          </a:prstGeom>
        </p:spPr>
      </p:pic>
      <p:sp>
        <p:nvSpPr>
          <p:cNvPr id="14" name="TextBox 13"/>
          <p:cNvSpPr txBox="1"/>
          <p:nvPr/>
        </p:nvSpPr>
        <p:spPr>
          <a:xfrm>
            <a:off x="2980960" y="1606451"/>
            <a:ext cx="1016000" cy="923330"/>
          </a:xfrm>
          <a:prstGeom prst="rect">
            <a:avLst/>
          </a:prstGeom>
          <a:noFill/>
        </p:spPr>
        <p:txBody>
          <a:bodyPr wrap="square" rtlCol="0">
            <a:spAutoFit/>
          </a:bodyPr>
          <a:lstStyle/>
          <a:p>
            <a:r>
              <a:rPr lang="en-US" dirty="0" smtClean="0"/>
              <a:t>5cm detector position</a:t>
            </a:r>
            <a:endParaRPr lang="en-US" dirty="0"/>
          </a:p>
        </p:txBody>
      </p:sp>
      <p:sp>
        <p:nvSpPr>
          <p:cNvPr id="15" name="TextBox 14"/>
          <p:cNvSpPr txBox="1"/>
          <p:nvPr/>
        </p:nvSpPr>
        <p:spPr>
          <a:xfrm>
            <a:off x="4963132" y="1606451"/>
            <a:ext cx="1016000" cy="923330"/>
          </a:xfrm>
          <a:prstGeom prst="rect">
            <a:avLst/>
          </a:prstGeom>
          <a:noFill/>
        </p:spPr>
        <p:txBody>
          <a:bodyPr wrap="square" rtlCol="0">
            <a:spAutoFit/>
          </a:bodyPr>
          <a:lstStyle/>
          <a:p>
            <a:r>
              <a:rPr lang="en-US" dirty="0" smtClean="0"/>
              <a:t>8cm detector position</a:t>
            </a:r>
            <a:endParaRPr lang="en-US" dirty="0"/>
          </a:p>
        </p:txBody>
      </p:sp>
    </p:spTree>
    <p:extLst>
      <p:ext uri="{BB962C8B-B14F-4D97-AF65-F5344CB8AC3E}">
        <p14:creationId xmlns:p14="http://schemas.microsoft.com/office/powerpoint/2010/main" val="434557553"/>
      </p:ext>
    </p:extLst>
  </p:cSld>
  <p:clrMapOvr>
    <a:masterClrMapping/>
  </p:clrMapOv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Data Collection</a:t>
            </a:r>
            <a:endParaRPr lang="en-US" dirty="0"/>
          </a:p>
        </p:txBody>
      </p:sp>
      <p:pic>
        <p:nvPicPr>
          <p:cNvPr id="4" name="Content Placeholder 3"/>
          <p:cNvPicPr>
            <a:picLocks noGrp="1" noChangeAspect="1"/>
          </p:cNvPicPr>
          <p:nvPr>
            <p:ph sz="quarter" idx="10"/>
          </p:nvPr>
        </p:nvPicPr>
        <p:blipFill>
          <a:blip r:embed="rId3">
            <a:extLst>
              <a:ext uri="{28A0092B-C50C-407E-A947-70E740481C1C}">
                <a14:useLocalDpi xmlns:a14="http://schemas.microsoft.com/office/drawing/2010/main" val="0"/>
              </a:ext>
            </a:extLst>
          </a:blip>
          <a:stretch>
            <a:fillRect/>
          </a:stretch>
        </p:blipFill>
        <p:spPr>
          <a:xfrm>
            <a:off x="449199" y="1264341"/>
            <a:ext cx="8355012" cy="4699694"/>
          </a:xfrm>
        </p:spPr>
      </p:pic>
      <p:pic>
        <p:nvPicPr>
          <p:cNvPr id="5" name="Picture 4"/>
          <p:cNvPicPr>
            <a:picLocks noChangeAspect="1"/>
          </p:cNvPicPr>
          <p:nvPr/>
        </p:nvPicPr>
        <p:blipFill rotWithShape="1">
          <a:blip r:embed="rId4"/>
          <a:srcRect l="7936" t="23157" r="36682" b="59488"/>
          <a:stretch/>
        </p:blipFill>
        <p:spPr>
          <a:xfrm>
            <a:off x="121070" y="2704187"/>
            <a:ext cx="8152073" cy="1436915"/>
          </a:xfrm>
          <a:prstGeom prst="rect">
            <a:avLst/>
          </a:prstGeom>
        </p:spPr>
      </p:pic>
      <p:pic>
        <p:nvPicPr>
          <p:cNvPr id="6" name="Picture 5"/>
          <p:cNvPicPr>
            <a:picLocks noChangeAspect="1"/>
          </p:cNvPicPr>
          <p:nvPr/>
        </p:nvPicPr>
        <p:blipFill rotWithShape="1">
          <a:blip r:embed="rId4"/>
          <a:srcRect l="62826" t="23157" b="59488"/>
          <a:stretch/>
        </p:blipFill>
        <p:spPr>
          <a:xfrm>
            <a:off x="1890762" y="4334111"/>
            <a:ext cx="5471885" cy="1436915"/>
          </a:xfrm>
          <a:prstGeom prst="rect">
            <a:avLst/>
          </a:prstGeom>
        </p:spPr>
      </p:pic>
      <p:pic>
        <p:nvPicPr>
          <p:cNvPr id="8" name="Picture 7"/>
          <p:cNvPicPr>
            <a:picLocks noChangeAspect="1"/>
          </p:cNvPicPr>
          <p:nvPr/>
        </p:nvPicPr>
        <p:blipFill rotWithShape="1">
          <a:blip r:embed="rId5"/>
          <a:srcRect l="7856" t="8624" r="49604" b="76420"/>
          <a:stretch/>
        </p:blipFill>
        <p:spPr>
          <a:xfrm>
            <a:off x="121070" y="972664"/>
            <a:ext cx="7779657" cy="1538514"/>
          </a:xfrm>
          <a:prstGeom prst="rect">
            <a:avLst/>
          </a:prstGeom>
        </p:spPr>
      </p:pic>
    </p:spTree>
    <p:extLst>
      <p:ext uri="{BB962C8B-B14F-4D97-AF65-F5344CB8AC3E}">
        <p14:creationId xmlns:p14="http://schemas.microsoft.com/office/powerpoint/2010/main" val="307746047"/>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1" presetClass="exit" presetSubtype="0" fill="hold" nodeType="withEffect">
                                  <p:stCondLst>
                                    <p:cond delay="0"/>
                                  </p:stCondLst>
                                  <p:childTnLst>
                                    <p:set>
                                      <p:cBhvr>
                                        <p:cTn id="8" dur="1" fill="hold">
                                          <p:stCondLst>
                                            <p:cond delay="0"/>
                                          </p:stCondLst>
                                        </p:cTn>
                                        <p:tgtEl>
                                          <p:spTgt spid="4"/>
                                        </p:tgtEl>
                                        <p:attrNameLst>
                                          <p:attrName>style.visibility</p:attrName>
                                        </p:attrNameLst>
                                      </p:cBhvr>
                                      <p:to>
                                        <p:strVal val="hidden"/>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6"/>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Data Collection</a:t>
            </a:r>
            <a:endParaRPr lang="en-US" dirty="0"/>
          </a:p>
        </p:txBody>
      </p:sp>
      <p:pic>
        <p:nvPicPr>
          <p:cNvPr id="1026" name="Picture 2" descr="http://people.mbi.ucla.edu/sawaya/m230d/Data/totalframes.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83355" y="1134801"/>
            <a:ext cx="7274116" cy="5091881"/>
          </a:xfrm>
          <a:prstGeom prst="rect">
            <a:avLst/>
          </a:prstGeom>
          <a:noFill/>
          <a:extLst>
            <a:ext uri="{909E8E84-426E-40DD-AFC4-6F175D3DCCD1}">
              <a14:hiddenFill xmlns:a14="http://schemas.microsoft.com/office/drawing/2010/main">
                <a:solidFill>
                  <a:srgbClr val="FFFFFF"/>
                </a:solidFill>
              </a14:hiddenFill>
            </a:ext>
          </a:extLst>
        </p:spPr>
      </p:pic>
      <p:sp>
        <p:nvSpPr>
          <p:cNvPr id="3" name="Content Placeholder 2"/>
          <p:cNvSpPr>
            <a:spLocks noGrp="1"/>
          </p:cNvSpPr>
          <p:nvPr>
            <p:ph sz="quarter" idx="10"/>
          </p:nvPr>
        </p:nvSpPr>
        <p:spPr>
          <a:xfrm>
            <a:off x="468313" y="726203"/>
            <a:ext cx="8355012" cy="5040312"/>
          </a:xfrm>
        </p:spPr>
        <p:txBody>
          <a:bodyPr/>
          <a:lstStyle/>
          <a:p>
            <a:r>
              <a:rPr lang="en-US" dirty="0" smtClean="0"/>
              <a:t>Coverage vs. time</a:t>
            </a:r>
            <a:endParaRPr lang="en-US" dirty="0"/>
          </a:p>
        </p:txBody>
      </p:sp>
      <p:sp>
        <p:nvSpPr>
          <p:cNvPr id="4" name="TextBox 3"/>
          <p:cNvSpPr txBox="1"/>
          <p:nvPr/>
        </p:nvSpPr>
        <p:spPr>
          <a:xfrm>
            <a:off x="0" y="6226682"/>
            <a:ext cx="8690708" cy="246221"/>
          </a:xfrm>
          <a:prstGeom prst="rect">
            <a:avLst/>
          </a:prstGeom>
          <a:noFill/>
        </p:spPr>
        <p:txBody>
          <a:bodyPr wrap="square" rtlCol="0">
            <a:spAutoFit/>
          </a:bodyPr>
          <a:lstStyle/>
          <a:p>
            <a:r>
              <a:rPr lang="en-US" sz="1000" dirty="0"/>
              <a:t>http://people.mbi.ucla.edu/sawaya/m230d/Data/totalframes.jpg</a:t>
            </a:r>
          </a:p>
        </p:txBody>
      </p:sp>
      <p:sp>
        <p:nvSpPr>
          <p:cNvPr id="5" name="TextBox 4"/>
          <p:cNvSpPr txBox="1"/>
          <p:nvPr/>
        </p:nvSpPr>
        <p:spPr>
          <a:xfrm>
            <a:off x="6799140" y="969108"/>
            <a:ext cx="2024185" cy="3693319"/>
          </a:xfrm>
          <a:prstGeom prst="rect">
            <a:avLst/>
          </a:prstGeom>
          <a:noFill/>
        </p:spPr>
        <p:txBody>
          <a:bodyPr wrap="square" rtlCol="0">
            <a:spAutoFit/>
          </a:bodyPr>
          <a:lstStyle/>
          <a:p>
            <a:pPr algn="ctr"/>
            <a:r>
              <a:rPr lang="en-US" dirty="0" smtClean="0"/>
              <a:t>Never make the assumption you know the symmetry from the unit cell alone!</a:t>
            </a:r>
          </a:p>
          <a:p>
            <a:pPr algn="ctr"/>
            <a:r>
              <a:rPr lang="en-US" dirty="0" smtClean="0"/>
              <a:t>Process the data and determine coverage and completeness before the crystal comes off the </a:t>
            </a:r>
            <a:r>
              <a:rPr lang="en-US" dirty="0" err="1" smtClean="0"/>
              <a:t>diffractometer</a:t>
            </a:r>
            <a:r>
              <a:rPr lang="en-US" dirty="0" smtClean="0"/>
              <a:t>.</a:t>
            </a:r>
            <a:endParaRPr lang="en-US" dirty="0"/>
          </a:p>
        </p:txBody>
      </p:sp>
    </p:spTree>
    <p:extLst>
      <p:ext uri="{BB962C8B-B14F-4D97-AF65-F5344CB8AC3E}">
        <p14:creationId xmlns:p14="http://schemas.microsoft.com/office/powerpoint/2010/main" val="2699995603"/>
      </p:ext>
    </p:extLst>
  </p:cSld>
  <p:clrMapOvr>
    <a:masterClrMapping/>
  </p:clrMapOv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Unit Cell Determination</a:t>
            </a:r>
            <a:endParaRPr lang="en-US" dirty="0"/>
          </a:p>
        </p:txBody>
      </p:sp>
      <p:pic>
        <p:nvPicPr>
          <p:cNvPr id="4" name="Content Placeholder 3"/>
          <p:cNvPicPr>
            <a:picLocks noGrp="1" noChangeAspect="1"/>
          </p:cNvPicPr>
          <p:nvPr>
            <p:ph sz="quarter" idx="10"/>
          </p:nvPr>
        </p:nvPicPr>
        <p:blipFill>
          <a:blip r:embed="rId3">
            <a:extLst>
              <a:ext uri="{28A0092B-C50C-407E-A947-70E740481C1C}">
                <a14:useLocalDpi xmlns:a14="http://schemas.microsoft.com/office/drawing/2010/main" val="0"/>
              </a:ext>
            </a:extLst>
          </a:blip>
          <a:stretch>
            <a:fillRect/>
          </a:stretch>
        </p:blipFill>
        <p:spPr>
          <a:xfrm>
            <a:off x="281554" y="1059543"/>
            <a:ext cx="8690302" cy="4888295"/>
          </a:xfrm>
        </p:spPr>
      </p:pic>
    </p:spTree>
    <p:extLst>
      <p:ext uri="{BB962C8B-B14F-4D97-AF65-F5344CB8AC3E}">
        <p14:creationId xmlns:p14="http://schemas.microsoft.com/office/powerpoint/2010/main" val="575349325"/>
      </p:ext>
    </p:extLst>
  </p:cSld>
  <p:clrMapOvr>
    <a:masterClrMapping/>
  </p:clrMapOv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Unit Cell Determination</a:t>
            </a:r>
            <a:endParaRPr lang="en-US" dirty="0"/>
          </a:p>
        </p:txBody>
      </p:sp>
      <p:sp>
        <p:nvSpPr>
          <p:cNvPr id="3" name="Content Placeholder 2"/>
          <p:cNvSpPr>
            <a:spLocks noGrp="1"/>
          </p:cNvSpPr>
          <p:nvPr>
            <p:ph sz="quarter" idx="10"/>
          </p:nvPr>
        </p:nvSpPr>
        <p:spPr>
          <a:xfrm>
            <a:off x="449199" y="773724"/>
            <a:ext cx="8355012" cy="5040312"/>
          </a:xfrm>
        </p:spPr>
        <p:txBody>
          <a:bodyPr/>
          <a:lstStyle/>
          <a:p>
            <a:r>
              <a:rPr lang="en-US" dirty="0" smtClean="0"/>
              <a:t>Threshold</a:t>
            </a:r>
            <a:endParaRPr lang="en-US" dirty="0"/>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275880"/>
            <a:ext cx="9144000" cy="4946754"/>
          </a:xfrm>
          <a:prstGeom prst="rect">
            <a:avLst/>
          </a:prstGeom>
        </p:spPr>
      </p:pic>
      <p:pic>
        <p:nvPicPr>
          <p:cNvPr id="8" name="Picture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985349" y="422031"/>
            <a:ext cx="6053018" cy="6053018"/>
          </a:xfrm>
          <a:prstGeom prst="rect">
            <a:avLst/>
          </a:prstGeom>
        </p:spPr>
      </p:pic>
    </p:spTree>
    <p:extLst>
      <p:ext uri="{BB962C8B-B14F-4D97-AF65-F5344CB8AC3E}">
        <p14:creationId xmlns:p14="http://schemas.microsoft.com/office/powerpoint/2010/main" val="2804823470"/>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spAutoFit/>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spAutoFit/>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7888</TotalTime>
  <Words>2544</Words>
  <Application>Microsoft Office PowerPoint</Application>
  <PresentationFormat>On-screen Show (4:3)</PresentationFormat>
  <Paragraphs>162</Paragraphs>
  <Slides>27</Slides>
  <Notes>20</Notes>
  <HiddenSlides>0</HiddenSlides>
  <MMClips>1</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27</vt:i4>
      </vt:variant>
    </vt:vector>
  </HeadingPairs>
  <TitlesOfParts>
    <vt:vector size="31" baseType="lpstr">
      <vt:lpstr>Arial</vt:lpstr>
      <vt:lpstr>Arial Bold</vt:lpstr>
      <vt:lpstr>Calibri</vt:lpstr>
      <vt:lpstr>Default Design</vt:lpstr>
      <vt:lpstr>Data Collection and Processing Using APEX2, SHELXTL and the Bruker PHOTON 100</vt:lpstr>
      <vt:lpstr>Outline</vt:lpstr>
      <vt:lpstr>Picking a Crystal</vt:lpstr>
      <vt:lpstr>Picking a Crystal</vt:lpstr>
      <vt:lpstr>Picking a Crystal</vt:lpstr>
      <vt:lpstr>Data Collection</vt:lpstr>
      <vt:lpstr>Data Collection</vt:lpstr>
      <vt:lpstr>Unit Cell Determination</vt:lpstr>
      <vt:lpstr>Unit Cell Determination</vt:lpstr>
      <vt:lpstr>Unit Cell Determination</vt:lpstr>
      <vt:lpstr>Unit Cell Determination</vt:lpstr>
      <vt:lpstr>Unit Cell Determination</vt:lpstr>
      <vt:lpstr>Integration</vt:lpstr>
      <vt:lpstr>Integration</vt:lpstr>
      <vt:lpstr>Integration</vt:lpstr>
      <vt:lpstr>Integration</vt:lpstr>
      <vt:lpstr>Integration</vt:lpstr>
      <vt:lpstr>Absorption Correction</vt:lpstr>
      <vt:lpstr>Absorption Correction</vt:lpstr>
      <vt:lpstr>Absorption Correction</vt:lpstr>
      <vt:lpstr>Absorption Correction</vt:lpstr>
      <vt:lpstr>XPREP</vt:lpstr>
      <vt:lpstr>XPREP</vt:lpstr>
      <vt:lpstr>Structure Solution</vt:lpstr>
      <vt:lpstr>Structure Solution</vt:lpstr>
      <vt:lpstr>Structure Solution</vt:lpstr>
      <vt:lpstr>Final Comments</vt:lpstr>
    </vt:vector>
  </TitlesOfParts>
  <Company>LBL</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Kevin J. Gagnon</dc:creator>
  <cp:lastModifiedBy>Kevin J. Gagnon</cp:lastModifiedBy>
  <cp:revision>68</cp:revision>
  <dcterms:created xsi:type="dcterms:W3CDTF">2014-04-29T17:50:38Z</dcterms:created>
  <dcterms:modified xsi:type="dcterms:W3CDTF">2015-04-24T16:09:48Z</dcterms:modified>
</cp:coreProperties>
</file>